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7"/>
  </p:notesMasterIdLst>
  <p:sldIdLst>
    <p:sldId id="256" r:id="rId2"/>
    <p:sldId id="257" r:id="rId3"/>
    <p:sldId id="292" r:id="rId4"/>
    <p:sldId id="258" r:id="rId5"/>
    <p:sldId id="278" r:id="rId6"/>
    <p:sldId id="259" r:id="rId7"/>
    <p:sldId id="260" r:id="rId8"/>
    <p:sldId id="261" r:id="rId9"/>
    <p:sldId id="280" r:id="rId10"/>
    <p:sldId id="290" r:id="rId11"/>
    <p:sldId id="277" r:id="rId12"/>
    <p:sldId id="286" r:id="rId13"/>
    <p:sldId id="266" r:id="rId14"/>
    <p:sldId id="288" r:id="rId15"/>
    <p:sldId id="296" r:id="rId16"/>
    <p:sldId id="295" r:id="rId17"/>
    <p:sldId id="301" r:id="rId18"/>
    <p:sldId id="299" r:id="rId19"/>
    <p:sldId id="300" r:id="rId20"/>
    <p:sldId id="272" r:id="rId21"/>
    <p:sldId id="273" r:id="rId22"/>
    <p:sldId id="293" r:id="rId23"/>
    <p:sldId id="294" r:id="rId24"/>
    <p:sldId id="297" r:id="rId25"/>
    <p:sldId id="29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 Scott" initials="MS" lastIdx="2" clrIdx="0">
    <p:extLst>
      <p:ext uri="{19B8F6BF-5375-455C-9EA6-DF929625EA0E}">
        <p15:presenceInfo xmlns:p15="http://schemas.microsoft.com/office/powerpoint/2012/main" userId="3e9a200a9681466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5" autoAdjust="0"/>
    <p:restoredTop sz="84088" autoAdjust="0"/>
  </p:normalViewPr>
  <p:slideViewPr>
    <p:cSldViewPr snapToGrid="0">
      <p:cViewPr varScale="1">
        <p:scale>
          <a:sx n="57" d="100"/>
          <a:sy n="57" d="100"/>
        </p:scale>
        <p:origin x="168" y="1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0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Figure 2: </a:t>
            </a:r>
            <a:r>
              <a:rPr lang="en-US"/>
              <a:t>Percent of work-related burn injuries affecting body regions of burned patients,</a:t>
            </a:r>
            <a:br>
              <a:rPr lang="en-US"/>
            </a:br>
            <a:r>
              <a:rPr lang="en-US"/>
              <a:t>comparing protective services to all other occupations, National Burn Registry 2002-2011 * 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Protective Services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'TBSA, Inhal, NISS'!$B$41:$B$59</c:f>
              <c:strCache>
                <c:ptCount val="19"/>
                <c:pt idx="0">
                  <c:v>Head</c:v>
                </c:pt>
                <c:pt idx="1">
                  <c:v>Neck</c:v>
                </c:pt>
                <c:pt idx="2">
                  <c:v>Arm, Hand, Left</c:v>
                </c:pt>
                <c:pt idx="3">
                  <c:v>Arm, Hand, Right</c:v>
                </c:pt>
                <c:pt idx="4">
                  <c:v>Arm, Lower Arm,  Left</c:v>
                </c:pt>
                <c:pt idx="5">
                  <c:v>Arm, Lower Arm, Right</c:v>
                </c:pt>
                <c:pt idx="6">
                  <c:v>Arm, Upper, Left</c:v>
                </c:pt>
                <c:pt idx="7">
                  <c:v>Arm, Upper, Right</c:v>
                </c:pt>
                <c:pt idx="8">
                  <c:v>Trunk, Anterior</c:v>
                </c:pt>
                <c:pt idx="9">
                  <c:v>Trunk, Posterior</c:v>
                </c:pt>
                <c:pt idx="10">
                  <c:v>Leg, Foot, Left</c:v>
                </c:pt>
                <c:pt idx="11">
                  <c:v>Leg, Foot, Right</c:v>
                </c:pt>
                <c:pt idx="12">
                  <c:v>Leg, Lower Leg Left</c:v>
                </c:pt>
                <c:pt idx="13">
                  <c:v>Leg, Lower Leg, Right</c:v>
                </c:pt>
                <c:pt idx="14">
                  <c:v>Leg, Thigh, Left</c:v>
                </c:pt>
                <c:pt idx="15">
                  <c:v>Leg, Thigh, Right</c:v>
                </c:pt>
                <c:pt idx="16">
                  <c:v>Buttocks, Left</c:v>
                </c:pt>
                <c:pt idx="17">
                  <c:v>Buttocks, Right</c:v>
                </c:pt>
                <c:pt idx="18">
                  <c:v>Genital</c:v>
                </c:pt>
              </c:strCache>
            </c:strRef>
          </c:cat>
          <c:val>
            <c:numRef>
              <c:f>'TBSA, Inhal, NISS'!$F$41:$F$59</c:f>
              <c:numCache>
                <c:formatCode>0.0%</c:formatCode>
                <c:ptCount val="19"/>
                <c:pt idx="0">
                  <c:v>0.33855799373040751</c:v>
                </c:pt>
                <c:pt idx="1">
                  <c:v>8.7774294670846395E-2</c:v>
                </c:pt>
                <c:pt idx="2">
                  <c:v>0.18338557993730409</c:v>
                </c:pt>
                <c:pt idx="3">
                  <c:v>0.21316614420062696</c:v>
                </c:pt>
                <c:pt idx="4">
                  <c:v>0.13009404388714735</c:v>
                </c:pt>
                <c:pt idx="5">
                  <c:v>0.13793103448275862</c:v>
                </c:pt>
                <c:pt idx="6">
                  <c:v>9.561128526645768E-2</c:v>
                </c:pt>
                <c:pt idx="7">
                  <c:v>8.7774294670846395E-2</c:v>
                </c:pt>
                <c:pt idx="8">
                  <c:v>6.4263322884012541E-2</c:v>
                </c:pt>
                <c:pt idx="9">
                  <c:v>6.5830721003134793E-2</c:v>
                </c:pt>
                <c:pt idx="10">
                  <c:v>7.8369905956112845E-3</c:v>
                </c:pt>
                <c:pt idx="11">
                  <c:v>2.1943573667711599E-2</c:v>
                </c:pt>
                <c:pt idx="12">
                  <c:v>8.9341692789968646E-2</c:v>
                </c:pt>
                <c:pt idx="13">
                  <c:v>0.10815047021943573</c:v>
                </c:pt>
                <c:pt idx="14">
                  <c:v>5.7993730407523508E-2</c:v>
                </c:pt>
                <c:pt idx="15">
                  <c:v>6.1128526645768025E-2</c:v>
                </c:pt>
                <c:pt idx="16">
                  <c:v>1.0971786833855799E-2</c:v>
                </c:pt>
                <c:pt idx="17">
                  <c:v>2.9780564263322883E-2</c:v>
                </c:pt>
                <c:pt idx="18">
                  <c:v>1.567398119122257E-3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42-7649-BB31-9C932C59E20A}"/>
            </c:ext>
          </c:extLst>
        </c:ser>
        <c:ser>
          <c:idx val="1"/>
          <c:order val="1"/>
          <c:tx>
            <c:v>All Other Occupations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'TBSA, Inhal, NISS'!$B$41:$B$59</c:f>
              <c:strCache>
                <c:ptCount val="19"/>
                <c:pt idx="0">
                  <c:v>Head</c:v>
                </c:pt>
                <c:pt idx="1">
                  <c:v>Neck</c:v>
                </c:pt>
                <c:pt idx="2">
                  <c:v>Arm, Hand, Left</c:v>
                </c:pt>
                <c:pt idx="3">
                  <c:v>Arm, Hand, Right</c:v>
                </c:pt>
                <c:pt idx="4">
                  <c:v>Arm, Lower Arm,  Left</c:v>
                </c:pt>
                <c:pt idx="5">
                  <c:v>Arm, Lower Arm, Right</c:v>
                </c:pt>
                <c:pt idx="6">
                  <c:v>Arm, Upper, Left</c:v>
                </c:pt>
                <c:pt idx="7">
                  <c:v>Arm, Upper, Right</c:v>
                </c:pt>
                <c:pt idx="8">
                  <c:v>Trunk, Anterior</c:v>
                </c:pt>
                <c:pt idx="9">
                  <c:v>Trunk, Posterior</c:v>
                </c:pt>
                <c:pt idx="10">
                  <c:v>Leg, Foot, Left</c:v>
                </c:pt>
                <c:pt idx="11">
                  <c:v>Leg, Foot, Right</c:v>
                </c:pt>
                <c:pt idx="12">
                  <c:v>Leg, Lower Leg Left</c:v>
                </c:pt>
                <c:pt idx="13">
                  <c:v>Leg, Lower Leg, Right</c:v>
                </c:pt>
                <c:pt idx="14">
                  <c:v>Leg, Thigh, Left</c:v>
                </c:pt>
                <c:pt idx="15">
                  <c:v>Leg, Thigh, Right</c:v>
                </c:pt>
                <c:pt idx="16">
                  <c:v>Buttocks, Left</c:v>
                </c:pt>
                <c:pt idx="17">
                  <c:v>Buttocks, Right</c:v>
                </c:pt>
                <c:pt idx="18">
                  <c:v>Genital</c:v>
                </c:pt>
              </c:strCache>
            </c:strRef>
          </c:cat>
          <c:val>
            <c:numRef>
              <c:f>'TBSA, Inhal, NISS'!$H$41:$H$59</c:f>
              <c:numCache>
                <c:formatCode>0.0%</c:formatCode>
                <c:ptCount val="19"/>
                <c:pt idx="0">
                  <c:v>0.30809189019748334</c:v>
                </c:pt>
                <c:pt idx="1">
                  <c:v>0.15601630021046975</c:v>
                </c:pt>
                <c:pt idx="2">
                  <c:v>0.26890869195289058</c:v>
                </c:pt>
                <c:pt idx="3">
                  <c:v>0.30903228695535356</c:v>
                </c:pt>
                <c:pt idx="4">
                  <c:v>0.2452644306121535</c:v>
                </c:pt>
                <c:pt idx="5">
                  <c:v>0.26859522636693384</c:v>
                </c:pt>
                <c:pt idx="6">
                  <c:v>0.16125565357574673</c:v>
                </c:pt>
                <c:pt idx="7">
                  <c:v>0.18418342214858269</c:v>
                </c:pt>
                <c:pt idx="8">
                  <c:v>0.18915409072589673</c:v>
                </c:pt>
                <c:pt idx="9">
                  <c:v>0.12941650620214051</c:v>
                </c:pt>
                <c:pt idx="10">
                  <c:v>4.1198334154314627E-2</c:v>
                </c:pt>
                <c:pt idx="11">
                  <c:v>7.5186959831624198E-2</c:v>
                </c:pt>
                <c:pt idx="12">
                  <c:v>0.13376024360754107</c:v>
                </c:pt>
                <c:pt idx="13">
                  <c:v>0.14061170570059559</c:v>
                </c:pt>
                <c:pt idx="14">
                  <c:v>0.11302673413640231</c:v>
                </c:pt>
                <c:pt idx="15">
                  <c:v>0.12081859298732703</c:v>
                </c:pt>
                <c:pt idx="16">
                  <c:v>2.8883614706014062E-2</c:v>
                </c:pt>
                <c:pt idx="17">
                  <c:v>4.8452823429313507E-2</c:v>
                </c:pt>
                <c:pt idx="18">
                  <c:v>2.4898123684564059E-2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42-7649-BB31-9C932C59E2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9290800"/>
        <c:axId val="299289552"/>
      </c:barChart>
      <c:catAx>
        <c:axId val="299290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Body Region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289552"/>
        <c:crosses val="autoZero"/>
        <c:auto val="1"/>
        <c:lblAlgn val="ctr"/>
        <c:lblOffset val="100"/>
        <c:noMultiLvlLbl val="0"/>
      </c:catAx>
      <c:valAx>
        <c:axId val="299289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 of workers who sustained burn </a:t>
                </a:r>
                <a:br>
                  <a:rPr lang="en-US"/>
                </a:br>
                <a:r>
                  <a:rPr lang="en-US"/>
                  <a:t>to specified body region</a:t>
                </a:r>
              </a:p>
            </c:rich>
          </c:tx>
          <c:layout>
            <c:manualLayout>
              <c:xMode val="edge"/>
              <c:yMode val="edge"/>
              <c:x val="1.0571522960026428E-2"/>
              <c:y val="9.486910994764398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290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0.85741</cdr:y>
    </cdr:from>
    <cdr:to>
      <cdr:x>0.34787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2866557"/>
          <a:ext cx="3243879" cy="4767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dirty="0"/>
            <a:t>* = percent displayed is the percent of subjects who did sustain a burn </a:t>
          </a:r>
          <a:br>
            <a:rPr lang="en-US" dirty="0"/>
          </a:br>
          <a:r>
            <a:rPr lang="en-US" dirty="0"/>
            <a:t>in that body region.  Percent</a:t>
          </a:r>
          <a:r>
            <a:rPr lang="en-US" baseline="0" dirty="0"/>
            <a:t> totals</a:t>
          </a:r>
          <a:r>
            <a:rPr lang="en-US" dirty="0"/>
            <a:t> do not add up to 100%, </a:t>
          </a:r>
          <a:br>
            <a:rPr lang="en-US" dirty="0"/>
          </a:br>
          <a:r>
            <a:rPr lang="en-US" dirty="0"/>
            <a:t>as subjects may have a burn injury in more than one body region.</a:t>
          </a:r>
        </a:p>
      </cdr:txBody>
    </cdr:sp>
  </cdr:relSizeAnchor>
  <cdr:relSizeAnchor xmlns:cdr="http://schemas.openxmlformats.org/drawingml/2006/chartDrawing">
    <cdr:from>
      <cdr:x>0.70066</cdr:x>
      <cdr:y>0.84804</cdr:y>
    </cdr:from>
    <cdr:to>
      <cdr:x>1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959274" y="3650684"/>
          <a:ext cx="3400425" cy="6541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latin typeface="Calibri" panose="020F0502020204030204" pitchFamily="34" charset="0"/>
              <a:cs typeface="Calibri" panose="020F0502020204030204" pitchFamily="34" charset="0"/>
            </a:rPr>
            <a:t>† = all body regions except for “Head” were statistically significantly different for PS vs. Non-PS with a  p-value of &lt; .05; “Head” body region had a p-value of 0.10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1C8BE-9940-4B2E-85BB-F6D1C029A76A}" type="datetimeFigureOut">
              <a:rPr lang="en-US" smtClean="0"/>
              <a:t>5/5/19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FDBB8-140E-4E24-AAFE-FC865A55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47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FFIPP =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Firefighter Fatality Investigation and Prevention Program </a:t>
            </a:r>
            <a:endParaRPr lang="en-US" dirty="0"/>
          </a:p>
          <a:p>
            <a:endParaRPr lang="en-US" dirty="0"/>
          </a:p>
          <a:p>
            <a:r>
              <a:rPr lang="en-US" dirty="0"/>
              <a:t>77,900 total non-fatal work-related burn injuries in 2016</a:t>
            </a:r>
          </a:p>
          <a:p>
            <a:endParaRPr lang="en-US" dirty="0"/>
          </a:p>
          <a:p>
            <a:r>
              <a:rPr lang="en-US" dirty="0"/>
              <a:t>FF burn deaths ≈ 5% of total burn deaths (2002-2017)</a:t>
            </a:r>
          </a:p>
          <a:p>
            <a:endParaRPr lang="en-US" dirty="0"/>
          </a:p>
          <a:p>
            <a:r>
              <a:rPr lang="en-US" dirty="0"/>
              <a:t>≈ 7% of burned FFs died in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FDBB8-140E-4E24-AAFE-FC865A5581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40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Work-Related Injury Statistics Query System</a:t>
            </a:r>
          </a:p>
          <a:p>
            <a:endParaRPr lang="en-US" dirty="0"/>
          </a:p>
          <a:p>
            <a:r>
              <a:rPr lang="en-US" dirty="0"/>
              <a:t>Work-related burn injuries who sought treatment in emergency rooms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FDBB8-140E-4E24-AAFE-FC865A5581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63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Female PS OR: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0.49 (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0.35 , 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0.69 )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FDBB8-140E-4E24-AAFE-FC865A5581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01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FDBB8-140E-4E24-AAFE-FC865A5581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36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Protective Services</a:t>
            </a:r>
            <a:r>
              <a:rPr lang="en-US" b="0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2.35 ( 1.70 , 3.25 )</a:t>
            </a:r>
            <a:r>
              <a:rPr lang="en-US" b="0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&lt;.01</a:t>
            </a:r>
            <a:r>
              <a:rPr lang="en-US" b="0" dirty="0"/>
              <a:t>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 (years)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1.00 ( 1.00 , 1.01 )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0.33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 Comorbidities</a:t>
            </a:r>
            <a:r>
              <a:rPr lang="en-US" b="1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1.17 ( 1.08 , 1.26 )</a:t>
            </a:r>
            <a:r>
              <a:rPr lang="en-US" b="1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&lt;.01</a:t>
            </a:r>
            <a:r>
              <a:rPr lang="en-US" b="1" dirty="0"/>
              <a:t>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TMPM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0.16 ( 0.00 , 22.45 )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0.46</a:t>
            </a:r>
            <a:r>
              <a:rPr lang="en-US" dirty="0"/>
              <a:t>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Race - African American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0.90 ( 0.71 , 1.14 )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0.69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Race - Hispanic</a:t>
            </a:r>
            <a:r>
              <a:rPr lang="en-US" b="1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0.76 ( 0.63 , 0.92 )</a:t>
            </a:r>
            <a:r>
              <a:rPr lang="en-US" b="1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&lt;.01</a:t>
            </a:r>
            <a:r>
              <a:rPr lang="en-US" b="1" dirty="0"/>
              <a:t>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Race - Other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1.11 ( 0.84 , 1.48 )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0.11</a:t>
            </a:r>
            <a:r>
              <a:rPr lang="en-US" dirty="0"/>
              <a:t>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Female gender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1.08 ( 0.84 , 1.39 )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0.53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TBSA Burn % sustained</a:t>
            </a:r>
            <a:r>
              <a:rPr lang="en-US" b="1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1.04 ( 1.04 , 1.04 )</a:t>
            </a:r>
            <a:r>
              <a:rPr lang="en-US" b="1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&lt;.01</a:t>
            </a:r>
            <a:r>
              <a:rPr lang="en-US" b="1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"Head" body region burn</a:t>
            </a:r>
            <a:r>
              <a:rPr lang="en-US" b="1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3.65 ( 3.12 , 4.27 )</a:t>
            </a:r>
            <a:r>
              <a:rPr lang="en-US" b="1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&lt;.01</a:t>
            </a:r>
            <a:r>
              <a:rPr lang="en-US" b="1" dirty="0"/>
              <a:t> </a:t>
            </a:r>
          </a:p>
          <a:p>
            <a:endParaRPr lang="en-US" dirty="0"/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Protective Services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0.42 ( 0.31 , 0.57 )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&lt;.01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 (years)</a:t>
            </a:r>
            <a:r>
              <a:rPr lang="en-US" b="1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1.01 ( 1.00 , 1.01 )</a:t>
            </a:r>
            <a:r>
              <a:rPr lang="en-US" b="1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&lt;.01</a:t>
            </a:r>
            <a:r>
              <a:rPr lang="en-US" b="1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 Comorbidities</a:t>
            </a:r>
            <a:r>
              <a:rPr lang="en-US" b="1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1.59 ( 1.50 , 1.69 )</a:t>
            </a:r>
            <a:r>
              <a:rPr lang="en-US" b="1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&lt;.01</a:t>
            </a:r>
            <a:r>
              <a:rPr lang="en-US" b="1" dirty="0"/>
              <a:t>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TMPM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2.15 ( 0.22 , 21.31 )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0.51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Race - African American</a:t>
            </a:r>
            <a:r>
              <a:rPr lang="en-US" b="1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0.75 ( 0.67 , 0.85 )</a:t>
            </a:r>
            <a:r>
              <a:rPr lang="en-US" b="1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&lt;.01</a:t>
            </a:r>
            <a:r>
              <a:rPr lang="en-US" b="1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Race - Hispanic</a:t>
            </a:r>
            <a:r>
              <a:rPr lang="en-US" b="1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1.06 ( 0.98 , 1.16 )</a:t>
            </a:r>
            <a:r>
              <a:rPr lang="en-US" b="1" dirty="0"/>
              <a:t> </a:t>
            </a:r>
            <a:r>
              <a:rPr lang="en-US" sz="1200" b="1" i="1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&lt;.01</a:t>
            </a:r>
            <a:r>
              <a:rPr lang="en-US" b="1" i="1" u="sng" dirty="0"/>
              <a:t>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Race - Other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0.94 ( 0.81 , 1.09 )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0.87</a:t>
            </a:r>
            <a:r>
              <a:rPr lang="en-US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Female gender</a:t>
            </a:r>
            <a:r>
              <a:rPr lang="en-US" b="1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0.55 ( 0.48 , 0.63 )</a:t>
            </a:r>
            <a:r>
              <a:rPr lang="en-US" b="1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&lt;.01</a:t>
            </a:r>
            <a:r>
              <a:rPr lang="en-US" b="1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Blood Alcohol Test Positive</a:t>
            </a:r>
            <a:r>
              <a:rPr lang="en-US" b="1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2.43 ( 1.48 , 3.98 )</a:t>
            </a:r>
            <a:r>
              <a:rPr lang="en-US" b="1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&lt;.01</a:t>
            </a:r>
            <a:r>
              <a:rPr lang="en-US" b="1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Fracture Injury Sustained</a:t>
            </a:r>
            <a:r>
              <a:rPr lang="en-US" b="1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1.88 ( 1.47 , 2.41 )</a:t>
            </a:r>
            <a:r>
              <a:rPr lang="en-US" b="1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&lt;.01</a:t>
            </a:r>
            <a:r>
              <a:rPr lang="en-US" b="1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Chronic Pulmonary Disease</a:t>
            </a:r>
            <a:r>
              <a:rPr lang="en-US" b="1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0.63 ( 0.48 , 0.84 )</a:t>
            </a:r>
            <a:r>
              <a:rPr lang="en-US" b="1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&lt;.01</a:t>
            </a:r>
            <a:r>
              <a:rPr lang="en-US" b="1" dirty="0"/>
              <a:t>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Depression</a:t>
            </a:r>
            <a:r>
              <a:rPr lang="en-US" b="1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1.31 ( 1.02 , 1.69 )</a:t>
            </a:r>
            <a:r>
              <a:rPr lang="en-US" b="1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0.03</a:t>
            </a:r>
            <a:r>
              <a:rPr lang="en-US" b="1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FDBB8-140E-4E24-AAFE-FC865A5581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39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</a:t>
            </a:r>
            <a:r>
              <a:rPr lang="en-US" baseline="0" dirty="0"/>
              <a:t> </a:t>
            </a:r>
            <a:r>
              <a:rPr lang="en-US" baseline="0" dirty="0" err="1"/>
              <a:t>popl</a:t>
            </a:r>
            <a:r>
              <a:rPr lang="en-US" baseline="0" dirty="0"/>
              <a:t> = 22,969</a:t>
            </a:r>
          </a:p>
          <a:p>
            <a:r>
              <a:rPr lang="en-US" baseline="0" dirty="0"/>
              <a:t>PS </a:t>
            </a:r>
            <a:r>
              <a:rPr lang="en-US" baseline="0" dirty="0" err="1"/>
              <a:t>popl</a:t>
            </a:r>
            <a:r>
              <a:rPr lang="en-US" baseline="0" dirty="0"/>
              <a:t> = 638</a:t>
            </a:r>
          </a:p>
          <a:p>
            <a:r>
              <a:rPr lang="en-US" baseline="0" dirty="0"/>
              <a:t>Non-PS </a:t>
            </a:r>
            <a:r>
              <a:rPr lang="en-US" baseline="0" dirty="0" err="1"/>
              <a:t>popl</a:t>
            </a:r>
            <a:r>
              <a:rPr lang="en-US" baseline="0" dirty="0"/>
              <a:t> = 22,331</a:t>
            </a:r>
          </a:p>
          <a:p>
            <a:endParaRPr lang="en-US" baseline="0" dirty="0"/>
          </a:p>
          <a:p>
            <a:r>
              <a:rPr lang="en-US" baseline="0" dirty="0"/>
              <a:t>Mean total Burn TBSA % p-value = </a:t>
            </a:r>
            <a:r>
              <a:rPr lang="en-US" b="1" baseline="0" dirty="0"/>
              <a:t>T Test</a:t>
            </a:r>
          </a:p>
          <a:p>
            <a:r>
              <a:rPr lang="en-US" b="0" baseline="0" dirty="0"/>
              <a:t>TBSA &gt;/= 10% p-value = </a:t>
            </a:r>
            <a:r>
              <a:rPr lang="en-US" b="1" baseline="0" dirty="0"/>
              <a:t>CMH Non-Zero Correlation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FDBB8-140E-4E24-AAFE-FC865A5581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06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Inhalation Injury p-value</a:t>
            </a:r>
            <a:r>
              <a:rPr lang="en-US" baseline="0" dirty="0"/>
              <a:t> with </a:t>
            </a:r>
            <a:r>
              <a:rPr lang="en-US" dirty="0"/>
              <a:t>CMH Non-Zero Correlation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FDBB8-140E-4E24-AAFE-FC865A5581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8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FDBB8-140E-4E24-AAFE-FC865A5581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18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077531D2-9348-4FB0-8DB3-9E3A4135D51F}" type="datetime1">
              <a:rPr lang="en-US" smtClean="0"/>
              <a:t>5/5/19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F57880DB-835B-482F-8C14-4A013ED9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3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4BE6-264E-4A69-8679-5AEB46595E12}" type="datetime1">
              <a:rPr lang="en-US" smtClean="0"/>
              <a:t>5/5/19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80DB-835B-482F-8C14-4A013ED9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80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EA827-D14D-40B0-B0A4-77D9B5ED789E}" type="datetime1">
              <a:rPr lang="en-US" smtClean="0"/>
              <a:t>5/5/19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80DB-835B-482F-8C14-4A013ED9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46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CE30-F504-4761-8CC6-D0C5385FD756}" type="datetime1">
              <a:rPr lang="en-US" smtClean="0"/>
              <a:t>5/5/19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80DB-835B-482F-8C14-4A013ED9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81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430A-6423-405E-B556-7C2B3A0D6CEE}" type="datetime1">
              <a:rPr lang="en-US" smtClean="0"/>
              <a:t>5/5/19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80DB-835B-482F-8C14-4A013ED9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77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333334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2909595"/>
            <a:ext cx="3129168" cy="311745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333334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2909595"/>
            <a:ext cx="3145380" cy="311745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324866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2909595"/>
            <a:ext cx="3161029" cy="311745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5856-F1B0-4D3F-B73E-BECA2617A290}" type="datetime1">
              <a:rPr lang="en-US" smtClean="0"/>
              <a:t>5/5/19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80DB-835B-482F-8C14-4A013ED9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50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AA9F-77B0-4C87-A1AE-CD25BE3D359C}" type="datetime1">
              <a:rPr lang="en-US" smtClean="0"/>
              <a:t>5/5/19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80DB-835B-482F-8C14-4A013ED9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98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637A-FB52-4B04-82C2-CCFC01D7C923}" type="datetime1">
              <a:rPr lang="en-US" smtClean="0"/>
              <a:t>5/5/19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80DB-835B-482F-8C14-4A013ED9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16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3764-9FFC-4012-9D26-078F4126F98B}" type="datetime1">
              <a:rPr lang="en-US" smtClean="0"/>
              <a:t>5/5/19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80DB-835B-482F-8C14-4A013ED9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3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784" y="2358736"/>
            <a:ext cx="11085575" cy="403292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D2DC-2B22-475E-9A52-7856287FC8C7}" type="datetime1">
              <a:rPr lang="en-US" smtClean="0"/>
              <a:t>5/5/19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80DB-835B-482F-8C14-4A013ED9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4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6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4D61-FB72-4EA9-AD02-CB95CD43CF13}" type="datetime1">
              <a:rPr lang="en-US" smtClean="0"/>
              <a:t>5/5/19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80DB-835B-482F-8C14-4A013ED9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7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7784" y="2343150"/>
            <a:ext cx="5425202" cy="367665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5" y="2343150"/>
            <a:ext cx="5434583" cy="367665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DB0B-F27C-426B-9851-9D6D94368FE2}" type="datetime1">
              <a:rPr lang="en-US" smtClean="0"/>
              <a:t>5/5/19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80DB-835B-482F-8C14-4A013ED9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64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784" y="2339340"/>
            <a:ext cx="5425202" cy="576262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" y="2915602"/>
            <a:ext cx="5425202" cy="312663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5" y="2339340"/>
            <a:ext cx="5437883" cy="576262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2915603"/>
            <a:ext cx="5434648" cy="312663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94AB-9D79-4222-AB36-3815C48674B5}" type="datetime1">
              <a:rPr lang="en-US" smtClean="0"/>
              <a:t>5/5/19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80DB-835B-482F-8C14-4A013ED9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39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9821-21CE-4E1F-AF0B-92894F737A27}" type="datetime1">
              <a:rPr lang="en-US" smtClean="0"/>
              <a:t>5/5/19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80DB-835B-482F-8C14-4A013ED9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78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F2B6-A8F5-42B7-8432-566914204E42}" type="datetime1">
              <a:rPr lang="en-US" smtClean="0"/>
              <a:t>5/5/19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80DB-835B-482F-8C14-4A013ED9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49D1-4560-4FB1-90C0-69408B627B2C}" type="datetime1">
              <a:rPr lang="en-US" smtClean="0"/>
              <a:t>5/5/19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80DB-835B-482F-8C14-4A013ED9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84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0322-F395-419E-AFFC-C39C3A53B367}" type="datetime1">
              <a:rPr lang="en-US" smtClean="0"/>
              <a:t>5/5/19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80DB-835B-482F-8C14-4A013ED9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8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6B86666-5E1A-413D-87A9-AB97724B5B37}" type="datetime1">
              <a:rPr lang="en-US" smtClean="0"/>
              <a:t>5/5/19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57880DB-835B-482F-8C14-4A013ED97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3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bg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2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eknowmemes.com/wp-content/uploads/2012/03/kelso-burn.jpg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41tQPJ2mEPs?feature=oembed" TargetMode="External"/><Relationship Id="rId4" Type="http://schemas.openxmlformats.org/officeDocument/2006/relationships/hyperlink" Target="https://youtu.be/41tQPJ2mEP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ptodate.com/contents/burn-wound-infection-and-sepsis?csi=fba82502-793d-4c5a-9ed2-faf85f127a87&amp;source=contentShare" TargetMode="External"/><Relationship Id="rId3" Type="http://schemas.openxmlformats.org/officeDocument/2006/relationships/hyperlink" Target="https://www.cdc.gov/injury/wisqars/nonfatal.html" TargetMode="External"/><Relationship Id="rId7" Type="http://schemas.openxmlformats.org/officeDocument/2006/relationships/hyperlink" Target="https://www.nfpa.org/-/media/Files/News-and-Research/Fire-statistics-and-reports/Emergency-responders/osffinjuries.pdf" TargetMode="External"/><Relationship Id="rId2" Type="http://schemas.openxmlformats.org/officeDocument/2006/relationships/hyperlink" Target="https://www.bls.gov/iif/#new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n.cdc.gov/wisards/fffmap/" TargetMode="External"/><Relationship Id="rId5" Type="http://schemas.openxmlformats.org/officeDocument/2006/relationships/hyperlink" Target="https://wwwn.cdc.gov/wisards/workrisqs/" TargetMode="External"/><Relationship Id="rId10" Type="http://schemas.openxmlformats.org/officeDocument/2006/relationships/hyperlink" Target="https://www.uptodate.com/contents/complications-of-severe-burn-injury?csi=e94e5bad-0f48-4edd-9dbc-198c524b82da&amp;source=contentShare" TargetMode="External"/><Relationship Id="rId4" Type="http://schemas.openxmlformats.org/officeDocument/2006/relationships/hyperlink" Target="https://www.cdc.gov/injury/wisqars/fatal.html" TargetMode="External"/><Relationship Id="rId9" Type="http://schemas.openxmlformats.org/officeDocument/2006/relationships/hyperlink" Target="https://www.uptodate.com/contents/overview-of-the-management-of-the-severely-burned-patient?csi=055dd024-8dd9-420a-b0ce-f5a15374401d&amp;source=contentShare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fpa.org/-/media/Files/News-and-Research/Fire-statistics-and-reports/Emergency-responders/osffinjuries.pdf" TargetMode="External"/><Relationship Id="rId2" Type="http://schemas.openxmlformats.org/officeDocument/2006/relationships/hyperlink" Target="https://doi.org/10.1002/ajim.21012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145628"/>
            <a:ext cx="9239776" cy="3631753"/>
          </a:xfrm>
        </p:spPr>
        <p:txBody>
          <a:bodyPr anchor="t"/>
          <a:lstStyle/>
          <a:p>
            <a:pPr algn="ctr"/>
            <a:r>
              <a:rPr lang="en-US" u="sng" dirty="0"/>
              <a:t>Work-Related Burn Injuries:</a:t>
            </a:r>
            <a:br>
              <a:rPr lang="en-US" dirty="0"/>
            </a:br>
            <a:r>
              <a:rPr lang="en-US" sz="4800" dirty="0"/>
              <a:t>Comparing Protective Services </a:t>
            </a:r>
            <a:br>
              <a:rPr lang="en-US" sz="4800" dirty="0"/>
            </a:br>
            <a:r>
              <a:rPr lang="en-US" sz="4800" dirty="0"/>
              <a:t>to All Other Occupations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570868"/>
          </a:xfrm>
        </p:spPr>
        <p:txBody>
          <a:bodyPr>
            <a:normAutofit fontScale="92500" lnSpcReduction="20000"/>
          </a:bodyPr>
          <a:lstStyle/>
          <a:p>
            <a:r>
              <a:rPr lang="en-US" sz="3200" cap="none" dirty="0">
                <a:solidFill>
                  <a:schemeClr val="bg1"/>
                </a:solidFill>
              </a:rPr>
              <a:t>Michael Scott</a:t>
            </a:r>
          </a:p>
          <a:p>
            <a:r>
              <a:rPr lang="en-US" sz="3200" dirty="0">
                <a:solidFill>
                  <a:schemeClr val="bg1"/>
                </a:solidFill>
              </a:rPr>
              <a:t>EOHS 571</a:t>
            </a:r>
          </a:p>
          <a:p>
            <a:r>
              <a:rPr lang="en-US" sz="3200">
                <a:solidFill>
                  <a:schemeClr val="bg1"/>
                </a:solidFill>
              </a:rPr>
              <a:t>5/2/19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80DB-835B-482F-8C14-4A013ED97A43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ED888E-7555-4E40-B159-4A9E22D57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15" y="3544611"/>
            <a:ext cx="5057469" cy="29501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CC41A3-0897-2B42-ADA6-76139A30832A}"/>
              </a:ext>
            </a:extLst>
          </p:cNvPr>
          <p:cNvSpPr txBox="1"/>
          <p:nvPr/>
        </p:nvSpPr>
        <p:spPr>
          <a:xfrm>
            <a:off x="9259427" y="6494801"/>
            <a:ext cx="2183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WeKnowMemes.com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983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385A7-E2D2-544C-9290-00FAEB961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Burn Injury &amp; Hospital Discharge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6AF923E-6C67-0544-8492-7EEC56035A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226029"/>
              </p:ext>
            </p:extLst>
          </p:nvPr>
        </p:nvGraphicFramePr>
        <p:xfrm>
          <a:off x="531862" y="2409568"/>
          <a:ext cx="11182343" cy="3644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4785">
                  <a:extLst>
                    <a:ext uri="{9D8B030D-6E8A-4147-A177-3AD203B41FA5}">
                      <a16:colId xmlns:a16="http://schemas.microsoft.com/office/drawing/2014/main" val="3189246081"/>
                    </a:ext>
                  </a:extLst>
                </a:gridCol>
                <a:gridCol w="1156794">
                  <a:extLst>
                    <a:ext uri="{9D8B030D-6E8A-4147-A177-3AD203B41FA5}">
                      <a16:colId xmlns:a16="http://schemas.microsoft.com/office/drawing/2014/main" val="1456482416"/>
                    </a:ext>
                  </a:extLst>
                </a:gridCol>
                <a:gridCol w="1156794">
                  <a:extLst>
                    <a:ext uri="{9D8B030D-6E8A-4147-A177-3AD203B41FA5}">
                      <a16:colId xmlns:a16="http://schemas.microsoft.com/office/drawing/2014/main" val="4262350364"/>
                    </a:ext>
                  </a:extLst>
                </a:gridCol>
                <a:gridCol w="1156794">
                  <a:extLst>
                    <a:ext uri="{9D8B030D-6E8A-4147-A177-3AD203B41FA5}">
                      <a16:colId xmlns:a16="http://schemas.microsoft.com/office/drawing/2014/main" val="2878216215"/>
                    </a:ext>
                  </a:extLst>
                </a:gridCol>
                <a:gridCol w="1156794">
                  <a:extLst>
                    <a:ext uri="{9D8B030D-6E8A-4147-A177-3AD203B41FA5}">
                      <a16:colId xmlns:a16="http://schemas.microsoft.com/office/drawing/2014/main" val="574309570"/>
                    </a:ext>
                  </a:extLst>
                </a:gridCol>
                <a:gridCol w="1156794">
                  <a:extLst>
                    <a:ext uri="{9D8B030D-6E8A-4147-A177-3AD203B41FA5}">
                      <a16:colId xmlns:a16="http://schemas.microsoft.com/office/drawing/2014/main" val="3754616386"/>
                    </a:ext>
                  </a:extLst>
                </a:gridCol>
                <a:gridCol w="1156794">
                  <a:extLst>
                    <a:ext uri="{9D8B030D-6E8A-4147-A177-3AD203B41FA5}">
                      <a16:colId xmlns:a16="http://schemas.microsoft.com/office/drawing/2014/main" val="3316128300"/>
                    </a:ext>
                  </a:extLst>
                </a:gridCol>
                <a:gridCol w="1156794">
                  <a:extLst>
                    <a:ext uri="{9D8B030D-6E8A-4147-A177-3AD203B41FA5}">
                      <a16:colId xmlns:a16="http://schemas.microsoft.com/office/drawing/2014/main" val="90528953"/>
                    </a:ext>
                  </a:extLst>
                </a:gridCol>
              </a:tblGrid>
              <a:tr h="303682">
                <a:tc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Non-PS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P-value </a:t>
                      </a:r>
                      <a:r>
                        <a:rPr lang="en-US" sz="1800" u="none" strike="noStrike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7005328"/>
                  </a:ext>
                </a:extLst>
              </a:tr>
              <a:tr h="3036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Total Burn TBSA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5258325"/>
                  </a:ext>
                </a:extLst>
              </a:tr>
              <a:tr h="303682">
                <a:tc>
                  <a:txBody>
                    <a:bodyPr/>
                    <a:lstStyle/>
                    <a:p>
                      <a:pPr marL="238125" indent="0" algn="l" fontAlgn="ctr">
                        <a:tabLst/>
                      </a:pPr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 (</a:t>
                      </a:r>
                      <a:r>
                        <a:rPr lang="en-US" sz="18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sd</a:t>
                      </a:r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&lt;.01 *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0932903"/>
                  </a:ext>
                </a:extLst>
              </a:tr>
              <a:tr h="303682">
                <a:tc>
                  <a:txBody>
                    <a:bodyPr/>
                    <a:lstStyle/>
                    <a:p>
                      <a:pPr marL="238125" indent="0" algn="l" fontAlgn="ctr">
                        <a:tabLst/>
                      </a:pPr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Missing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4.40%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3.60%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4.40%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7201853"/>
                  </a:ext>
                </a:extLst>
              </a:tr>
              <a:tr h="3036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Inhalation Injury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2959785"/>
                  </a:ext>
                </a:extLst>
              </a:tr>
              <a:tr h="303682">
                <a:tc>
                  <a:txBody>
                    <a:bodyPr/>
                    <a:lstStyle/>
                    <a:p>
                      <a:pPr marL="238125" indent="0" algn="l" fontAlgn="ctr">
                        <a:tabLst/>
                      </a:pPr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1135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4.90%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9.90%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1072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4.80%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&lt;.01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5419473"/>
                  </a:ext>
                </a:extLst>
              </a:tr>
              <a:tr h="303682">
                <a:tc>
                  <a:txBody>
                    <a:bodyPr/>
                    <a:lstStyle/>
                    <a:p>
                      <a:pPr marL="238125" indent="0" algn="l" fontAlgn="ctr">
                        <a:tabLst/>
                      </a:pPr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21834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95.10%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90.10%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21259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95.20%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8141297"/>
                  </a:ext>
                </a:extLst>
              </a:tr>
              <a:tr h="3036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Discharge Disposition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>
                        <a:solidFill>
                          <a:srgbClr val="F7964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800" b="1" i="0" u="none" strike="noStrike" dirty="0">
                        <a:solidFill>
                          <a:srgbClr val="F7964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>
                        <a:solidFill>
                          <a:srgbClr val="F7964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>
                        <a:solidFill>
                          <a:srgbClr val="F7964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4311141"/>
                  </a:ext>
                </a:extLst>
              </a:tr>
              <a:tr h="303682">
                <a:tc>
                  <a:txBody>
                    <a:bodyPr/>
                    <a:lstStyle/>
                    <a:p>
                      <a:pPr marL="225425" indent="0" algn="l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Discharged Home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20753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90.40%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96.10%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90.20%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&lt;.01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8624046"/>
                  </a:ext>
                </a:extLst>
              </a:tr>
              <a:tr h="303682">
                <a:tc>
                  <a:txBody>
                    <a:bodyPr/>
                    <a:lstStyle/>
                    <a:p>
                      <a:pPr marL="225425" indent="0" algn="l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Transfer to another facility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1417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6.20%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6.30%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3190188"/>
                  </a:ext>
                </a:extLst>
              </a:tr>
              <a:tr h="303682">
                <a:tc>
                  <a:txBody>
                    <a:bodyPr/>
                    <a:lstStyle/>
                    <a:p>
                      <a:pPr marL="225425" indent="0" algn="l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1025452"/>
                  </a:ext>
                </a:extLst>
              </a:tr>
              <a:tr h="303682">
                <a:tc>
                  <a:txBody>
                    <a:bodyPr/>
                    <a:lstStyle/>
                    <a:p>
                      <a:pPr marL="225425" indent="0" algn="l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1.60%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1.60%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415183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A28CD-948C-BE45-BFA2-A9E7672E8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80DB-835B-482F-8C14-4A013ED97A43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D1A786-6814-514E-9707-5E5D02E0DD54}"/>
              </a:ext>
            </a:extLst>
          </p:cNvPr>
          <p:cNvSpPr txBox="1"/>
          <p:nvPr/>
        </p:nvSpPr>
        <p:spPr>
          <a:xfrm>
            <a:off x="647114" y="6357431"/>
            <a:ext cx="90435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 = p-values are CMH Nonzero Correlation, unless otherwise specified 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* = p-value for mean age comparison between protective services and all other occupations is the Unequal T-test p-value </a:t>
            </a: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752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Burns by Body Region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80DB-835B-482F-8C14-4A013ED97A43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1"/>
          <p:cNvSpPr txBox="1"/>
          <p:nvPr/>
        </p:nvSpPr>
        <p:spPr>
          <a:xfrm>
            <a:off x="7399606" y="6203852"/>
            <a:ext cx="4792394" cy="65414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2601262"/>
              </p:ext>
            </p:extLst>
          </p:nvPr>
        </p:nvGraphicFramePr>
        <p:xfrm>
          <a:off x="413201" y="2257439"/>
          <a:ext cx="11359699" cy="4304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AD5BB0-7BFA-CD49-B57B-2C04DDCB89AB}"/>
              </a:ext>
            </a:extLst>
          </p:cNvPr>
          <p:cNvCxnSpPr>
            <a:cxnSpLocks/>
          </p:cNvCxnSpPr>
          <p:nvPr/>
        </p:nvCxnSpPr>
        <p:spPr>
          <a:xfrm>
            <a:off x="2400300" y="2794000"/>
            <a:ext cx="0" cy="23876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F525241-CE4A-AD45-81AA-F042F835D7F3}"/>
              </a:ext>
            </a:extLst>
          </p:cNvPr>
          <p:cNvCxnSpPr>
            <a:cxnSpLocks/>
          </p:cNvCxnSpPr>
          <p:nvPr/>
        </p:nvCxnSpPr>
        <p:spPr>
          <a:xfrm>
            <a:off x="5664200" y="2794000"/>
            <a:ext cx="0" cy="23876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7522FC9-015E-4141-BC6B-2F26962C7AB8}"/>
              </a:ext>
            </a:extLst>
          </p:cNvPr>
          <p:cNvCxnSpPr>
            <a:cxnSpLocks/>
          </p:cNvCxnSpPr>
          <p:nvPr/>
        </p:nvCxnSpPr>
        <p:spPr>
          <a:xfrm>
            <a:off x="6743700" y="2794000"/>
            <a:ext cx="0" cy="23876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663C838-3BE4-8D40-8981-995792FC84EB}"/>
              </a:ext>
            </a:extLst>
          </p:cNvPr>
          <p:cNvCxnSpPr>
            <a:cxnSpLocks/>
          </p:cNvCxnSpPr>
          <p:nvPr/>
        </p:nvCxnSpPr>
        <p:spPr>
          <a:xfrm>
            <a:off x="9990503" y="2794000"/>
            <a:ext cx="0" cy="23876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864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9480221" cy="706964"/>
          </a:xfrm>
        </p:spPr>
        <p:txBody>
          <a:bodyPr/>
          <a:lstStyle/>
          <a:p>
            <a:r>
              <a:rPr lang="en-US" dirty="0"/>
              <a:t>Multivariable Logistic Regression Models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0132087"/>
              </p:ext>
            </p:extLst>
          </p:nvPr>
        </p:nvGraphicFramePr>
        <p:xfrm>
          <a:off x="520503" y="2461848"/>
          <a:ext cx="11155681" cy="1646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5898">
                  <a:extLst>
                    <a:ext uri="{9D8B030D-6E8A-4147-A177-3AD203B41FA5}">
                      <a16:colId xmlns:a16="http://schemas.microsoft.com/office/drawing/2014/main" val="2354188094"/>
                    </a:ext>
                  </a:extLst>
                </a:gridCol>
                <a:gridCol w="3155944">
                  <a:extLst>
                    <a:ext uri="{9D8B030D-6E8A-4147-A177-3AD203B41FA5}">
                      <a16:colId xmlns:a16="http://schemas.microsoft.com/office/drawing/2014/main" val="1513116232"/>
                    </a:ext>
                  </a:extLst>
                </a:gridCol>
                <a:gridCol w="1072409">
                  <a:extLst>
                    <a:ext uri="{9D8B030D-6E8A-4147-A177-3AD203B41FA5}">
                      <a16:colId xmlns:a16="http://schemas.microsoft.com/office/drawing/2014/main" val="254050648"/>
                    </a:ext>
                  </a:extLst>
                </a:gridCol>
                <a:gridCol w="3464489">
                  <a:extLst>
                    <a:ext uri="{9D8B030D-6E8A-4147-A177-3AD203B41FA5}">
                      <a16:colId xmlns:a16="http://schemas.microsoft.com/office/drawing/2014/main" val="3464756312"/>
                    </a:ext>
                  </a:extLst>
                </a:gridCol>
                <a:gridCol w="1026941">
                  <a:extLst>
                    <a:ext uri="{9D8B030D-6E8A-4147-A177-3AD203B41FA5}">
                      <a16:colId xmlns:a16="http://schemas.microsoft.com/office/drawing/2014/main" val="1659000472"/>
                    </a:ext>
                  </a:extLst>
                </a:gridCol>
              </a:tblGrid>
              <a:tr h="472927">
                <a:tc>
                  <a:txBody>
                    <a:bodyPr/>
                    <a:lstStyle/>
                    <a:p>
                      <a:pPr marL="184150" indent="0" algn="l" fontAlgn="b">
                        <a:tabLst/>
                      </a:pPr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 Workers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Crude Odds Ratio (CI95%)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p-value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Adjusted Odds Ratio (CI95%)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p-value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4645814"/>
                  </a:ext>
                </a:extLst>
              </a:tr>
              <a:tr h="58214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Inhalation Injury *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2.17 (1.66 , 2.84 )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&lt;.01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2.35 ( 1.70 , 3.25 )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&lt;.01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2297700"/>
                  </a:ext>
                </a:extLst>
              </a:tr>
              <a:tr h="5917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Burn TBSA ≥ 10% 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0.44 (0.34 , 0.59 )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&lt;.01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0.42 ( 0.31 , 0.57 )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&lt;.01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208598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80DB-835B-482F-8C14-4A013ED97A43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0503" y="4684541"/>
            <a:ext cx="111556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* Inhalation Injury logistic regression model = c statistic for model = 0.786; logistic regression model for inhalation injury controlled for the following variables: age, number of comorbidities, TMPM trauma severity score, race (with "White" race used as the reference group), gender, total body surface area burn sustained, and sustaining a burn to the "head" body region	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† Sustaining a TBSA burn ≥ 10% logistic regression model= c statistic for model = 0.599; logistic regression model for &gt; 10% TBSA burn injury controlled for the following variables: age, number of comorbidities, TMPM trauma severity score, race (with "White" race used as the reference group), gender, any non-negative blood alcohol test result, sustaining a fracture injury, having chronic pulmonary disease, and having depression				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628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Outcomes of Interest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784" y="2358736"/>
            <a:ext cx="11210146" cy="4032920"/>
          </a:xfrm>
        </p:spPr>
        <p:txBody>
          <a:bodyPr>
            <a:normAutofit/>
          </a:bodyPr>
          <a:lstStyle/>
          <a:p>
            <a:r>
              <a:rPr lang="en-US" b="1" dirty="0"/>
              <a:t>Mean Total Burn TBSA %</a:t>
            </a:r>
          </a:p>
          <a:p>
            <a:pPr lvl="1"/>
            <a:r>
              <a:rPr lang="en-US" b="1" dirty="0"/>
              <a:t>PS</a:t>
            </a:r>
            <a:r>
              <a:rPr lang="en-US" dirty="0"/>
              <a:t> = 3.6 % (</a:t>
            </a:r>
            <a:r>
              <a:rPr lang="en-US" dirty="0" err="1"/>
              <a:t>sd</a:t>
            </a:r>
            <a:r>
              <a:rPr lang="en-US" dirty="0"/>
              <a:t> 7.9%); </a:t>
            </a:r>
            <a:r>
              <a:rPr lang="en-US" b="1" dirty="0"/>
              <a:t>Non-PS</a:t>
            </a:r>
            <a:r>
              <a:rPr lang="en-US" dirty="0"/>
              <a:t> = 7.2 % (</a:t>
            </a:r>
            <a:r>
              <a:rPr lang="en-US" dirty="0" err="1"/>
              <a:t>sd</a:t>
            </a:r>
            <a:r>
              <a:rPr lang="en-US" dirty="0"/>
              <a:t> 12.0%); p-value = &lt;.01</a:t>
            </a:r>
          </a:p>
          <a:p>
            <a:r>
              <a:rPr lang="en-US" b="1" dirty="0"/>
              <a:t>Sustaining a TBSA Burn ≥ 10%</a:t>
            </a:r>
          </a:p>
          <a:p>
            <a:pPr lvl="1"/>
            <a:r>
              <a:rPr lang="en-US" b="1" dirty="0"/>
              <a:t>PS</a:t>
            </a:r>
            <a:r>
              <a:rPr lang="en-US" dirty="0"/>
              <a:t> = 57 workers (8.9%); </a:t>
            </a:r>
            <a:r>
              <a:rPr lang="en-US" b="1" dirty="0"/>
              <a:t>Non-PS</a:t>
            </a:r>
            <a:r>
              <a:rPr lang="en-US" dirty="0"/>
              <a:t> = 4667 workers (20.9%); p-value = &lt; .01</a:t>
            </a:r>
          </a:p>
          <a:p>
            <a:pPr lvl="1"/>
            <a:r>
              <a:rPr lang="en-US" u="sng" dirty="0"/>
              <a:t>Odds Ratio</a:t>
            </a:r>
            <a:r>
              <a:rPr lang="en-US" dirty="0"/>
              <a:t>: PS workers had a statistically significant 0.42 times lower adjusted odds of sustaining a work-related burn injury ≥ 10% of TBSA when compared to Non-PS workers (95% CI: 0.31 – 0.57).  </a:t>
            </a:r>
          </a:p>
          <a:p>
            <a:pPr lvl="2"/>
            <a:r>
              <a:rPr lang="en-US" i="1" dirty="0"/>
              <a:t>Relatively high missing values (total subjects: 16.1% missing; PS: 29.9% missing; Non-PS: 15.7% missing)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80DB-835B-482F-8C14-4A013ED97A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02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Outcomes of Interest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784" y="2358736"/>
            <a:ext cx="11210146" cy="4032920"/>
          </a:xfrm>
        </p:spPr>
        <p:txBody>
          <a:bodyPr>
            <a:normAutofit/>
          </a:bodyPr>
          <a:lstStyle/>
          <a:p>
            <a:r>
              <a:rPr lang="en-US" b="1" dirty="0"/>
              <a:t>Sustaining an Inhalation Injury</a:t>
            </a:r>
          </a:p>
          <a:p>
            <a:pPr lvl="1"/>
            <a:r>
              <a:rPr lang="en-US" b="1" dirty="0"/>
              <a:t>PS</a:t>
            </a:r>
            <a:r>
              <a:rPr lang="en-US" dirty="0"/>
              <a:t> = 63 workers (9.9%); </a:t>
            </a:r>
            <a:r>
              <a:rPr lang="en-US" b="1" dirty="0"/>
              <a:t>Non-PS</a:t>
            </a:r>
            <a:r>
              <a:rPr lang="en-US" dirty="0"/>
              <a:t> = 1072 workers (4.8%); p-value = &lt;.01</a:t>
            </a:r>
          </a:p>
          <a:p>
            <a:pPr lvl="1"/>
            <a:r>
              <a:rPr lang="en-US" u="sng" dirty="0"/>
              <a:t>Odds Ratio</a:t>
            </a:r>
            <a:r>
              <a:rPr lang="en-US" dirty="0"/>
              <a:t>: PS workers had a statistically significant 2.35 times greater adjusted odds of sustaining an inhalation injury when compared to Non-PS workers (95% CI: 1.70 – 3.25).</a:t>
            </a:r>
          </a:p>
          <a:p>
            <a:r>
              <a:rPr lang="en-US" b="1" dirty="0"/>
              <a:t>Discharged Home</a:t>
            </a:r>
          </a:p>
          <a:p>
            <a:pPr lvl="1" fontAlgn="ctr"/>
            <a:r>
              <a:rPr lang="en-US" b="1" dirty="0"/>
              <a:t>PS</a:t>
            </a:r>
            <a:r>
              <a:rPr lang="en-US" dirty="0"/>
              <a:t> = 613 workers (96.10%); </a:t>
            </a:r>
            <a:r>
              <a:rPr lang="en-US" b="1" dirty="0"/>
              <a:t>Non-PS</a:t>
            </a:r>
            <a:r>
              <a:rPr lang="en-US" dirty="0"/>
              <a:t> = 20,140 workers (90.20%); p-value = &lt;.01</a:t>
            </a:r>
          </a:p>
          <a:p>
            <a:pPr lvl="1" fontAlgn="ctr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80DB-835B-482F-8C14-4A013ED97A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82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using TBSA or discharge level-of-care as indicators of burn injuries –</a:t>
            </a:r>
          </a:p>
          <a:p>
            <a:pPr lvl="1"/>
            <a:r>
              <a:rPr lang="en-US" dirty="0"/>
              <a:t>PS workers suffer less severe burn injuries</a:t>
            </a:r>
          </a:p>
          <a:p>
            <a:pPr lvl="2"/>
            <a:r>
              <a:rPr lang="en-US" dirty="0"/>
              <a:t>Significantly lower mean TBSA; significantly less likely to sustain a burn ≥ 10 % TBSA</a:t>
            </a:r>
          </a:p>
          <a:p>
            <a:pPr lvl="2"/>
            <a:r>
              <a:rPr lang="en-US" dirty="0"/>
              <a:t>Significantly more PS workers discharged home</a:t>
            </a:r>
          </a:p>
          <a:p>
            <a:r>
              <a:rPr lang="en-US" dirty="0"/>
              <a:t>PS workers have significantly higher odds of sustaining an inhalation injury when they are burned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80DB-835B-482F-8C14-4A013ED97A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24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Firefighter PPE appears to be effective in preventing injury, </a:t>
            </a:r>
            <a:br>
              <a:rPr lang="en-US" dirty="0"/>
            </a:br>
            <a:r>
              <a:rPr lang="en-US" dirty="0"/>
              <a:t>from the neck down</a:t>
            </a:r>
          </a:p>
          <a:p>
            <a:pPr lvl="1"/>
            <a:r>
              <a:rPr lang="en-US" dirty="0"/>
              <a:t>What influences this increased prevalence of head burn injuries and risk of inhalation injury?</a:t>
            </a:r>
          </a:p>
          <a:p>
            <a:pPr lvl="2"/>
            <a:r>
              <a:rPr lang="en-US" dirty="0"/>
              <a:t>No comorbidities statistically significant in the inhalation injury model</a:t>
            </a:r>
          </a:p>
          <a:p>
            <a:pPr lvl="1"/>
            <a:r>
              <a:rPr lang="en-US" dirty="0"/>
              <a:t>Burned body region distribution in the analysis (across all subjects) was similar to previously reported body regions burn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80DB-835B-482F-8C14-4A013ED97A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04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69092-4D41-3744-A50A-51569988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should care about </a:t>
            </a:r>
            <a:br>
              <a:rPr lang="en-US" dirty="0"/>
            </a:br>
            <a:r>
              <a:rPr lang="en-US" dirty="0"/>
              <a:t>inhalation injury (</a:t>
            </a:r>
            <a:r>
              <a:rPr lang="en-US" dirty="0" err="1"/>
              <a:t>Greven</a:t>
            </a:r>
            <a:r>
              <a:rPr lang="en-US" dirty="0"/>
              <a:t>, 2012)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AFB25-BB62-734C-AA82-84B172360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some evidence of long-term systemic inflammation after smoke inhalation</a:t>
            </a:r>
          </a:p>
          <a:p>
            <a:r>
              <a:rPr lang="en-US" dirty="0"/>
              <a:t>A study of 51 firefighters in the Netherlands looked at potential biomarkers and lung function tests</a:t>
            </a:r>
          </a:p>
          <a:p>
            <a:r>
              <a:rPr lang="en-US" dirty="0"/>
              <a:t>Statistically significant IL-8 elevation post-exposure at 24h, 1w, and 3m</a:t>
            </a:r>
          </a:p>
          <a:p>
            <a:r>
              <a:rPr lang="en-US" dirty="0"/>
              <a:t>No changes in lung function or evidence of bronchial hyperresponsiveness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CDC2CE-3658-0C4D-BCBC-B8A7E30F8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80DB-835B-482F-8C14-4A013ED97A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26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E8613-EC73-F944-947E-F87DBF56E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Firefighter PPE Non-compliance</a:t>
            </a:r>
            <a:br>
              <a:rPr lang="en-US" dirty="0"/>
            </a:br>
            <a:r>
              <a:rPr lang="en-US" dirty="0"/>
              <a:t>(Kahn, 2014)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DB05F-4327-6D45-9031-78032B299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does happen.</a:t>
            </a:r>
          </a:p>
          <a:p>
            <a:r>
              <a:rPr lang="en-US" dirty="0"/>
              <a:t>A study was done in which two professional firefighters reviewed 50 YouTube videos of fighting fires.</a:t>
            </a:r>
          </a:p>
          <a:p>
            <a:r>
              <a:rPr lang="en-US" dirty="0"/>
              <a:t>25 videos showed any safety violations, including PPE</a:t>
            </a:r>
          </a:p>
          <a:p>
            <a:r>
              <a:rPr lang="en-US" dirty="0"/>
              <a:t>21 videos showed improper gear/PPE use</a:t>
            </a:r>
          </a:p>
          <a:p>
            <a:pPr lvl="1"/>
            <a:r>
              <a:rPr lang="en-US" dirty="0"/>
              <a:t>Most common: not wearing or securing SCBA (14 videos)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most common: not wearing helmet, hood, or appropriate gloves (11 videos)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7BF84-F24E-2F45-823E-C81BDFCBA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80DB-835B-482F-8C14-4A013ED97A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11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2EEF01-E5DF-5B47-82DE-A2537071E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80DB-835B-482F-8C14-4A013ED97A43}" type="slidenum">
              <a:rPr lang="en-US" smtClean="0"/>
              <a:t>19</a:t>
            </a:fld>
            <a:endParaRPr lang="en-US"/>
          </a:p>
        </p:txBody>
      </p:sp>
      <p:pic>
        <p:nvPicPr>
          <p:cNvPr id="3" name="Must-see video: Firefighters survive backdraft!">
            <a:hlinkClick r:id="" action="ppaction://media"/>
            <a:extLst>
              <a:ext uri="{FF2B5EF4-FFF2-40B4-BE49-F238E27FC236}">
                <a16:creationId xmlns:a16="http://schemas.microsoft.com/office/drawing/2014/main" id="{3AA68627-68DF-A549-A796-2348648E8A2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01261" y="592704"/>
            <a:ext cx="10084610" cy="56725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BE0CFE-94FF-D349-A341-5B56FF2EBF62}"/>
              </a:ext>
            </a:extLst>
          </p:cNvPr>
          <p:cNvSpPr txBox="1"/>
          <p:nvPr/>
        </p:nvSpPr>
        <p:spPr>
          <a:xfrm>
            <a:off x="7988292" y="6377605"/>
            <a:ext cx="3150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https://youtu.be/41tQPJ2mEPs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572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784" y="2358736"/>
            <a:ext cx="11085575" cy="4366529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dirty="0"/>
              <a:t>Burn Injury from 2002 – 2017 </a:t>
            </a:r>
            <a:r>
              <a:rPr lang="en-US" sz="1300" i="1" dirty="0"/>
              <a:t>(WISQARS data)</a:t>
            </a:r>
          </a:p>
          <a:p>
            <a:pPr lvl="1"/>
            <a:r>
              <a:rPr lang="en-US" dirty="0"/>
              <a:t>4,585,300 nonfatal adult fire or bun injuries</a:t>
            </a:r>
          </a:p>
          <a:p>
            <a:pPr lvl="1"/>
            <a:r>
              <a:rPr lang="en-US" dirty="0"/>
              <a:t>30,849 total adult fatal fire or burn injuries</a:t>
            </a:r>
          </a:p>
          <a:p>
            <a:pPr lvl="1"/>
            <a:r>
              <a:rPr lang="en-US" dirty="0"/>
              <a:t>1,647 firefighter deaths </a:t>
            </a:r>
            <a:r>
              <a:rPr lang="en-US" sz="1200" i="1" dirty="0"/>
              <a:t>(NIOSH FFIPP)</a:t>
            </a:r>
          </a:p>
          <a:p>
            <a:r>
              <a:rPr lang="en-US" dirty="0"/>
              <a:t>In 2017, 1,310 firefighters sustained burn injuries </a:t>
            </a:r>
            <a:r>
              <a:rPr lang="en-US" sz="1300" i="1" dirty="0"/>
              <a:t>(</a:t>
            </a:r>
            <a:r>
              <a:rPr lang="en-US" sz="1300" i="1" dirty="0" err="1"/>
              <a:t>Molis</a:t>
            </a:r>
            <a:r>
              <a:rPr lang="en-US" sz="1300" i="1" dirty="0"/>
              <a:t>, 2018)</a:t>
            </a:r>
          </a:p>
          <a:p>
            <a:pPr lvl="1"/>
            <a:r>
              <a:rPr lang="en-US" dirty="0"/>
              <a:t>91 firefighter fatalities in 2017 </a:t>
            </a:r>
            <a:r>
              <a:rPr lang="en-US" sz="1200" i="1" dirty="0"/>
              <a:t>(NIOSH FFIPP)</a:t>
            </a:r>
          </a:p>
          <a:p>
            <a:r>
              <a:rPr lang="en-US" dirty="0"/>
              <a:t>Burns can lead to chronic pain and poor psychosocial health</a:t>
            </a:r>
          </a:p>
          <a:p>
            <a:pPr lvl="1"/>
            <a:r>
              <a:rPr lang="en-US" dirty="0"/>
              <a:t>Worse in females and elderly at 12 months after injury </a:t>
            </a:r>
            <a:r>
              <a:rPr lang="en-US" sz="1200" i="1" dirty="0"/>
              <a:t>(</a:t>
            </a:r>
            <a:r>
              <a:rPr lang="en-US" sz="1200" i="1" dirty="0" err="1"/>
              <a:t>Wasiak</a:t>
            </a:r>
            <a:r>
              <a:rPr lang="en-US" sz="1200" i="1" dirty="0"/>
              <a:t>, 2014; </a:t>
            </a:r>
            <a:r>
              <a:rPr lang="en-US" sz="1200" i="1" dirty="0" err="1"/>
              <a:t>Wasiak</a:t>
            </a:r>
            <a:r>
              <a:rPr lang="en-US" sz="1200" i="1" dirty="0"/>
              <a:t>, 2017)</a:t>
            </a:r>
            <a:endParaRPr lang="en-US" sz="1700" i="1" dirty="0"/>
          </a:p>
          <a:p>
            <a:r>
              <a:rPr lang="en-US" dirty="0"/>
              <a:t>≈ 30% of burn patients were not back at work 3.5 years after injury </a:t>
            </a:r>
            <a:r>
              <a:rPr lang="en-US" sz="1300" i="1" dirty="0"/>
              <a:t>(Mason, 2012)</a:t>
            </a:r>
            <a:endParaRPr lang="en-US" sz="1900" i="1" dirty="0"/>
          </a:p>
          <a:p>
            <a:pPr lvl="1"/>
            <a:r>
              <a:rPr lang="en-US" dirty="0"/>
              <a:t>Worse with pre-existing psychiatric history </a:t>
            </a:r>
            <a:r>
              <a:rPr lang="en-US" sz="1200" i="1" dirty="0"/>
              <a:t>(</a:t>
            </a:r>
            <a:r>
              <a:rPr lang="en-US" sz="1200" i="1" dirty="0" err="1"/>
              <a:t>Brynch</a:t>
            </a:r>
            <a:r>
              <a:rPr lang="en-US" sz="1200" i="1" dirty="0"/>
              <a:t>, 2001)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80DB-835B-482F-8C14-4A013ED97A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93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Older data: years 2002-2011</a:t>
            </a:r>
          </a:p>
          <a:p>
            <a:r>
              <a:rPr lang="en-US" dirty="0"/>
              <a:t>TBSA % can be inexact or inaccurate</a:t>
            </a:r>
          </a:p>
          <a:p>
            <a:pPr lvl="1"/>
            <a:r>
              <a:rPr lang="en-US" dirty="0"/>
              <a:t>Rule of 9’s; hand surface area</a:t>
            </a:r>
          </a:p>
          <a:p>
            <a:r>
              <a:rPr lang="en-US" dirty="0"/>
              <a:t>Missing Data</a:t>
            </a:r>
          </a:p>
          <a:p>
            <a:pPr lvl="1"/>
            <a:r>
              <a:rPr lang="en-US" dirty="0"/>
              <a:t>Total TBSA % : 20.6% of whole sample missing; 37.5% of PS workers missing</a:t>
            </a:r>
          </a:p>
          <a:p>
            <a:r>
              <a:rPr lang="en-US" dirty="0"/>
              <a:t>Database</a:t>
            </a:r>
          </a:p>
          <a:p>
            <a:pPr lvl="1"/>
            <a:r>
              <a:rPr lang="en-US" dirty="0"/>
              <a:t>Voluntary recording by healthcare facilities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80DB-835B-482F-8C14-4A013ED97A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26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/>
              <a:t>Improved research with better quality data</a:t>
            </a:r>
          </a:p>
          <a:p>
            <a:r>
              <a:rPr lang="en-US" dirty="0"/>
              <a:t>Investigating potential factors for inhalation injury in Protective Service Workers (Firefighters)</a:t>
            </a:r>
          </a:p>
          <a:p>
            <a:pPr lvl="1"/>
            <a:r>
              <a:rPr lang="en-US" dirty="0"/>
              <a:t>Training Adequate?</a:t>
            </a:r>
          </a:p>
          <a:p>
            <a:pPr lvl="1"/>
            <a:r>
              <a:rPr lang="en-US" dirty="0"/>
              <a:t>PPE safe enough?</a:t>
            </a:r>
          </a:p>
          <a:p>
            <a:pPr lvl="1"/>
            <a:r>
              <a:rPr lang="en-US" dirty="0"/>
              <a:t>PPE restrictive or uncomfortable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→</a:t>
            </a:r>
            <a:r>
              <a:rPr lang="en-US" dirty="0">
                <a:sym typeface="Wingdings" panose="05000000000000000000" pitchFamily="2" charset="2"/>
              </a:rPr>
              <a:t> non-compliance?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80DB-835B-482F-8C14-4A013ED97A4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75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66526-00E5-2346-86B3-F2A2D7266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A8BEC-4C75-B84A-AEAC-CDBEE1ACC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84" y="2358736"/>
            <a:ext cx="11085575" cy="4499264"/>
          </a:xfrm>
        </p:spPr>
        <p:txBody>
          <a:bodyPr>
            <a:normAutofit fontScale="47500" lnSpcReduction="20000"/>
          </a:bodyPr>
          <a:lstStyle/>
          <a:p>
            <a:pPr marL="231775" lvl="0" indent="-231775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Bureau of Labor Statistics (BLS) (</a:t>
            </a:r>
            <a:r>
              <a:rPr lang="en-US" dirty="0" err="1"/>
              <a:t>n.d.</a:t>
            </a:r>
            <a:r>
              <a:rPr lang="en-US" dirty="0"/>
              <a:t>) Occupational Injuries/Illness and Fatal Injuries Profiles.  Available from </a:t>
            </a:r>
            <a:r>
              <a:rPr lang="en-US" u="sng" dirty="0">
                <a:hlinkClick r:id="rId2"/>
              </a:rPr>
              <a:t>https://www.bls.gov/iif/#news</a:t>
            </a:r>
            <a:r>
              <a:rPr lang="en-US" dirty="0"/>
              <a:t>.  Accessed 29 Mar 2019.</a:t>
            </a:r>
          </a:p>
          <a:p>
            <a:pPr marL="231775" lvl="0" indent="-231775">
              <a:spcBef>
                <a:spcPts val="0"/>
              </a:spcBef>
              <a:buFont typeface="+mj-lt"/>
              <a:buAutoNum type="arabicPeriod"/>
            </a:pPr>
            <a:r>
              <a:rPr lang="en-US" dirty="0" err="1"/>
              <a:t>Brych</a:t>
            </a:r>
            <a:r>
              <a:rPr lang="en-US" dirty="0"/>
              <a:t>, S. B., </a:t>
            </a:r>
            <a:r>
              <a:rPr lang="en-US" dirty="0" err="1"/>
              <a:t>Engrav</a:t>
            </a:r>
            <a:r>
              <a:rPr lang="en-US" dirty="0"/>
              <a:t>, L. H., </a:t>
            </a:r>
            <a:r>
              <a:rPr lang="en-US" dirty="0" err="1"/>
              <a:t>Rivara</a:t>
            </a:r>
            <a:r>
              <a:rPr lang="en-US" dirty="0"/>
              <a:t>, F. P., </a:t>
            </a:r>
            <a:r>
              <a:rPr lang="en-US" dirty="0" err="1"/>
              <a:t>Ptacek</a:t>
            </a:r>
            <a:r>
              <a:rPr lang="en-US" dirty="0"/>
              <a:t>, J. T., </a:t>
            </a:r>
            <a:r>
              <a:rPr lang="en-US" dirty="0" err="1"/>
              <a:t>Lezotte</a:t>
            </a:r>
            <a:r>
              <a:rPr lang="en-US" dirty="0"/>
              <a:t>, D. C., </a:t>
            </a:r>
            <a:r>
              <a:rPr lang="en-US" dirty="0" err="1"/>
              <a:t>Esselman</a:t>
            </a:r>
            <a:r>
              <a:rPr lang="en-US" dirty="0"/>
              <a:t>, P. C., … Gibran, N. S. (2001). Time off work and return to work rates after burns: systematic review of the literature and a large two-center series. </a:t>
            </a:r>
            <a:r>
              <a:rPr lang="en-US" i="1" dirty="0"/>
              <a:t>The Journal of Burn Care &amp; Rehabilitation</a:t>
            </a:r>
            <a:r>
              <a:rPr lang="en-US" dirty="0"/>
              <a:t>, </a:t>
            </a:r>
            <a:r>
              <a:rPr lang="en-US" i="1" dirty="0"/>
              <a:t>22</a:t>
            </a:r>
            <a:r>
              <a:rPr lang="en-US" dirty="0"/>
              <a:t>(6), 401–405. </a:t>
            </a:r>
          </a:p>
          <a:p>
            <a:pPr marL="231775" lvl="0" indent="-231775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Centers for Disease Control and Prevention (CDC). (2019a).  Web-based Injury Statistics Query and Reporting System (WISQARS) Nonfatal Injury Data.  Available from </a:t>
            </a:r>
            <a:r>
              <a:rPr lang="en-US" u="sng" dirty="0">
                <a:hlinkClick r:id="rId3"/>
              </a:rPr>
              <a:t>https://www.cdc.gov/injury/wisqars/nonfatal.html</a:t>
            </a:r>
            <a:r>
              <a:rPr lang="en-US" dirty="0"/>
              <a:t>.  Accessed 20 Feb 2019.</a:t>
            </a:r>
          </a:p>
          <a:p>
            <a:pPr marL="231775" lvl="0" indent="-231775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Centers for Disease Control and Prevention (CDC).  (2019b).  Web-based Injury Statistics Query and Reporting System (WISQARS) Fatal Injury Data.  Available from </a:t>
            </a:r>
            <a:r>
              <a:rPr lang="en-US" u="sng" dirty="0">
                <a:hlinkClick r:id="rId4"/>
              </a:rPr>
              <a:t>https://www.cdc.gov/injury/wisqars/fatal.html</a:t>
            </a:r>
            <a:r>
              <a:rPr lang="en-US" dirty="0"/>
              <a:t>.  Accessed 20 Feb 2019.  </a:t>
            </a:r>
          </a:p>
          <a:p>
            <a:pPr marL="231775" lvl="0" indent="-231775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Centers for Disease Control and Prevention (CDC): National Institute for Occupational Health and Safety (NIOSH). (2018a).  Work-Related Injury Statistics Query System (Work-RISQS).  Available from </a:t>
            </a:r>
            <a:r>
              <a:rPr lang="en-US" u="sng" dirty="0">
                <a:hlinkClick r:id="rId5"/>
              </a:rPr>
              <a:t>https://wwwn.cdc.gov/wisards/workrisqs/</a:t>
            </a:r>
            <a:r>
              <a:rPr lang="en-US" dirty="0"/>
              <a:t>.  Accessed 20 Feb 2019.</a:t>
            </a:r>
          </a:p>
          <a:p>
            <a:pPr marL="231775" lvl="0" indent="-231775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Centers for Disease Control and Prevention (CDC): National Institute for Occupational Health and Safety (NIOSH). (2018b).  Fire Fighter Fatality Investigation and Prevention Program (FFIPP) Map.  Available from </a:t>
            </a:r>
            <a:r>
              <a:rPr lang="en-US" u="sng" dirty="0">
                <a:hlinkClick r:id="rId6"/>
              </a:rPr>
              <a:t>https://wwwn.cdc.gov/wisards/fffmap/</a:t>
            </a:r>
            <a:r>
              <a:rPr lang="en-US" u="sng" dirty="0"/>
              <a:t>.  </a:t>
            </a:r>
            <a:r>
              <a:rPr lang="en-US" dirty="0"/>
              <a:t>Accessed 01 May 2019.</a:t>
            </a:r>
          </a:p>
          <a:p>
            <a:pPr marL="231775" lvl="0" indent="-231775">
              <a:spcBef>
                <a:spcPts val="0"/>
              </a:spcBef>
              <a:buFont typeface="+mj-lt"/>
              <a:buAutoNum type="arabicPeriod"/>
            </a:pPr>
            <a:r>
              <a:rPr lang="en-US" dirty="0" err="1"/>
              <a:t>Clouatre</a:t>
            </a:r>
            <a:r>
              <a:rPr lang="en-US" dirty="0"/>
              <a:t>, E., Gomez, M., </a:t>
            </a:r>
            <a:r>
              <a:rPr lang="en-US" dirty="0" err="1"/>
              <a:t>Banfield</a:t>
            </a:r>
            <a:r>
              <a:rPr lang="en-US" dirty="0"/>
              <a:t>, J. M., &amp; </a:t>
            </a:r>
            <a:r>
              <a:rPr lang="en-US" dirty="0" err="1"/>
              <a:t>Jeschke</a:t>
            </a:r>
            <a:r>
              <a:rPr lang="en-US" dirty="0"/>
              <a:t>, M. G. (2013). Work-related burn injuries in Ontario, Canada: A follow-up 10-year retrospective study. </a:t>
            </a:r>
            <a:r>
              <a:rPr lang="en-US" i="1" dirty="0"/>
              <a:t>Burns : Journal of the International Society for Burn Injuries</a:t>
            </a:r>
            <a:r>
              <a:rPr lang="en-US" dirty="0"/>
              <a:t>, </a:t>
            </a:r>
            <a:r>
              <a:rPr lang="en-US" i="1" dirty="0"/>
              <a:t>39</a:t>
            </a:r>
            <a:r>
              <a:rPr lang="en-US" dirty="0"/>
              <a:t>(6), 1091–1095. </a:t>
            </a:r>
          </a:p>
          <a:p>
            <a:pPr marL="231775" lvl="0" indent="-231775">
              <a:spcBef>
                <a:spcPts val="0"/>
              </a:spcBef>
              <a:buFont typeface="+mj-lt"/>
              <a:buAutoNum type="arabicPeriod"/>
            </a:pPr>
            <a:r>
              <a:rPr lang="en-US" dirty="0" err="1"/>
              <a:t>Druery</a:t>
            </a:r>
            <a:r>
              <a:rPr lang="en-US" dirty="0"/>
              <a:t>, M., Brown, T. L. H., &amp; Muller, M. (2005). Long term functional outcomes and quality of life following severe burn injury. </a:t>
            </a:r>
            <a:r>
              <a:rPr lang="en-US" i="1" dirty="0"/>
              <a:t>Burns : Journal of the International Society for Burn Injuries</a:t>
            </a:r>
            <a:r>
              <a:rPr lang="en-US" dirty="0"/>
              <a:t>, </a:t>
            </a:r>
            <a:r>
              <a:rPr lang="en-US" i="1" dirty="0"/>
              <a:t>31</a:t>
            </a:r>
            <a:r>
              <a:rPr lang="en-US" dirty="0"/>
              <a:t>(6), 692–695.</a:t>
            </a:r>
          </a:p>
          <a:p>
            <a:pPr marL="231775" lvl="0" indent="-231775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Evarts, B. &amp; </a:t>
            </a:r>
            <a:r>
              <a:rPr lang="en-US" dirty="0" err="1"/>
              <a:t>Molis</a:t>
            </a:r>
            <a:r>
              <a:rPr lang="en-US" dirty="0"/>
              <a:t>, J.L. (2018).  “United States Firefighter Injuries 2017” </a:t>
            </a:r>
            <a:r>
              <a:rPr lang="en-US" i="1" dirty="0"/>
              <a:t>National Fire Protection Association: Fire Analysis and Research Division.  </a:t>
            </a:r>
            <a:r>
              <a:rPr lang="en-US" dirty="0"/>
              <a:t>Available from </a:t>
            </a:r>
            <a:r>
              <a:rPr lang="en-US" u="sng" dirty="0">
                <a:hlinkClick r:id="rId7"/>
              </a:rPr>
              <a:t>https://www.nfpa.org/-/media/Files/News-and-Research/Fire-statistics-and-reports/Emergency-responders/osffinjuries.pdf</a:t>
            </a:r>
            <a:r>
              <a:rPr lang="en-US" dirty="0"/>
              <a:t>.  Accessed 29 Mar 2019.</a:t>
            </a:r>
          </a:p>
          <a:p>
            <a:pPr marL="231775" lvl="0" indent="-231775">
              <a:spcBef>
                <a:spcPts val="0"/>
              </a:spcBef>
              <a:buFont typeface="+mj-lt"/>
              <a:buAutoNum type="arabicPeriod"/>
            </a:pPr>
            <a:r>
              <a:rPr lang="en-US" dirty="0" err="1"/>
              <a:t>Gauglitz</a:t>
            </a:r>
            <a:r>
              <a:rPr lang="en-US" dirty="0"/>
              <a:t>, G.G., Shahrokhi, S., &amp; Williams, F.N. (2017).  Burn wound infection and sepsis.  </a:t>
            </a:r>
            <a:r>
              <a:rPr lang="en-US" i="1" dirty="0" err="1"/>
              <a:t>UpToDate</a:t>
            </a:r>
            <a:r>
              <a:rPr lang="en-US" i="1" dirty="0"/>
              <a:t>.</a:t>
            </a:r>
            <a:r>
              <a:rPr lang="en-US" dirty="0"/>
              <a:t>  Available from </a:t>
            </a:r>
            <a:r>
              <a:rPr lang="en-US" u="sng" dirty="0">
                <a:hlinkClick r:id="rId8"/>
              </a:rPr>
              <a:t>https://www.uptodate.com/contents/burn-wound-infection-and-sepsis?csi=fba82502-793d-4c5a-9ed2-faf85f127a87&amp;source=contentShare</a:t>
            </a:r>
            <a:r>
              <a:rPr lang="en-US" dirty="0"/>
              <a:t>.  Accessed 29 Mar 2019.</a:t>
            </a:r>
          </a:p>
          <a:p>
            <a:pPr marL="231775" lvl="0" indent="-231775">
              <a:spcBef>
                <a:spcPts val="0"/>
              </a:spcBef>
              <a:buFont typeface="+mj-lt"/>
              <a:buAutoNum type="arabicPeriod"/>
            </a:pPr>
            <a:r>
              <a:rPr lang="en-US" dirty="0" err="1"/>
              <a:t>Gauglitz</a:t>
            </a:r>
            <a:r>
              <a:rPr lang="en-US" dirty="0"/>
              <a:t>, G.G. &amp; Williams, F.N. (2018a).  Overview of the Management of Severely Burned Patient.  </a:t>
            </a:r>
            <a:r>
              <a:rPr lang="en-US" i="1" dirty="0" err="1"/>
              <a:t>UpToDate</a:t>
            </a:r>
            <a:r>
              <a:rPr lang="en-US" dirty="0"/>
              <a:t>.  Available from </a:t>
            </a:r>
            <a:r>
              <a:rPr lang="en-US" u="sng" dirty="0">
                <a:hlinkClick r:id="rId9"/>
              </a:rPr>
              <a:t>https://www.uptodate.com/contents/overview-of-the-management-of-the-severely-burned-patient?csi=055dd024-8dd9-420a-b0ce-f5a15374401d&amp;source=contentShare</a:t>
            </a:r>
            <a:r>
              <a:rPr lang="en-US" dirty="0"/>
              <a:t>.  Accessed 29 Mar 2019.</a:t>
            </a:r>
          </a:p>
          <a:p>
            <a:pPr marL="231775" lvl="0" indent="-231775">
              <a:spcBef>
                <a:spcPts val="0"/>
              </a:spcBef>
              <a:buFont typeface="+mj-lt"/>
              <a:buAutoNum type="arabicPeriod"/>
            </a:pPr>
            <a:r>
              <a:rPr lang="en-US" dirty="0" err="1"/>
              <a:t>Gauglitz</a:t>
            </a:r>
            <a:r>
              <a:rPr lang="en-US" dirty="0"/>
              <a:t>, G.G. &amp; Williams, F.N. (2018b).  Complications of severe burn injury.  </a:t>
            </a:r>
            <a:r>
              <a:rPr lang="en-US" i="1" dirty="0" err="1"/>
              <a:t>UpToDate</a:t>
            </a:r>
            <a:r>
              <a:rPr lang="en-US" dirty="0"/>
              <a:t>.  Available from </a:t>
            </a:r>
            <a:r>
              <a:rPr lang="en-US" u="sng" dirty="0">
                <a:hlinkClick r:id="rId10"/>
              </a:rPr>
              <a:t>https://www.uptodate.com/contents/complications-of-severe-burn-injury?csi=e94e5bad-0f48-4edd-9dbc-198c524b82da&amp;source=contentShare</a:t>
            </a:r>
            <a:r>
              <a:rPr lang="en-US" dirty="0"/>
              <a:t>.  Accessed 29 Mar 2019.</a:t>
            </a:r>
          </a:p>
          <a:p>
            <a:pPr marL="231775" indent="-231775">
              <a:spcBef>
                <a:spcPts val="0"/>
              </a:spcBef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465D0-E42F-B54F-BDB8-9B6F98D4E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80DB-835B-482F-8C14-4A013ED97A4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07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784" y="2358736"/>
            <a:ext cx="11085575" cy="4499264"/>
          </a:xfrm>
        </p:spPr>
        <p:txBody>
          <a:bodyPr>
            <a:normAutofit fontScale="47500" lnSpcReduction="20000"/>
          </a:bodyPr>
          <a:lstStyle/>
          <a:p>
            <a:pPr marL="231775" lvl="0" indent="-231775">
              <a:spcBef>
                <a:spcPts val="0"/>
              </a:spcBef>
              <a:buFont typeface="+mj-lt"/>
              <a:buAutoNum type="arabicPeriod" startAt="13"/>
            </a:pPr>
            <a:r>
              <a:rPr lang="en-US" dirty="0" err="1"/>
              <a:t>Greven</a:t>
            </a:r>
            <a:r>
              <a:rPr lang="en-US" dirty="0"/>
              <a:t>, F. E., </a:t>
            </a:r>
            <a:r>
              <a:rPr lang="en-US" dirty="0" err="1"/>
              <a:t>Krop</a:t>
            </a:r>
            <a:r>
              <a:rPr lang="en-US" dirty="0"/>
              <a:t>, E. J., </a:t>
            </a:r>
            <a:r>
              <a:rPr lang="en-US" dirty="0" err="1"/>
              <a:t>Spithoven</a:t>
            </a:r>
            <a:r>
              <a:rPr lang="en-US" dirty="0"/>
              <a:t>, J. J., Burger, N., </a:t>
            </a:r>
            <a:r>
              <a:rPr lang="en-US" dirty="0" err="1"/>
              <a:t>Rooyackers</a:t>
            </a:r>
            <a:r>
              <a:rPr lang="en-US" dirty="0"/>
              <a:t>, J. M., </a:t>
            </a:r>
            <a:r>
              <a:rPr lang="en-US" dirty="0" err="1"/>
              <a:t>Kerstjens</a:t>
            </a:r>
            <a:r>
              <a:rPr lang="en-US" dirty="0"/>
              <a:t>, H. A., … </a:t>
            </a:r>
            <a:r>
              <a:rPr lang="en-US" dirty="0" err="1"/>
              <a:t>Heederik</a:t>
            </a:r>
            <a:r>
              <a:rPr lang="en-US" dirty="0"/>
              <a:t>, D. J. (2012). Acute respiratory effects in firefighters. </a:t>
            </a:r>
            <a:r>
              <a:rPr lang="en-US" i="1" dirty="0"/>
              <a:t>American Journal of Industrial Medicine, 55</a:t>
            </a:r>
            <a:r>
              <a:rPr lang="en-US" dirty="0"/>
              <a:t>(1), 54–62. </a:t>
            </a:r>
            <a:r>
              <a:rPr lang="en-US" u="sng" dirty="0">
                <a:hlinkClick r:id="rId2"/>
              </a:rPr>
              <a:t>https://doi.org/10.1002/ajim.21012</a:t>
            </a:r>
            <a:r>
              <a:rPr lang="en-US" dirty="0"/>
              <a:t> </a:t>
            </a:r>
          </a:p>
          <a:p>
            <a:pPr marL="231775" lvl="0" indent="-231775">
              <a:spcBef>
                <a:spcPts val="0"/>
              </a:spcBef>
              <a:buFont typeface="+mj-lt"/>
              <a:buAutoNum type="arabicPeriod" startAt="13"/>
            </a:pPr>
            <a:r>
              <a:rPr lang="en-US" dirty="0"/>
              <a:t>Kahn, S. A., Woods, J., </a:t>
            </a:r>
            <a:r>
              <a:rPr lang="en-US" dirty="0" err="1"/>
              <a:t>Sipes</a:t>
            </a:r>
            <a:r>
              <a:rPr lang="en-US" dirty="0"/>
              <a:t>, J. C., </a:t>
            </a:r>
            <a:r>
              <a:rPr lang="en-US" dirty="0" err="1"/>
              <a:t>Toscano</a:t>
            </a:r>
            <a:r>
              <a:rPr lang="en-US" dirty="0"/>
              <a:t>, N., &amp; Bell, D. E. (2014). Firefighter safety: rampant unsafe practices as documented in mainstream media. </a:t>
            </a:r>
            <a:r>
              <a:rPr lang="en-US" i="1" dirty="0"/>
              <a:t>Journal of Burn Care &amp; Research : Official Publication of the American Burn Association, 35(</a:t>
            </a:r>
            <a:r>
              <a:rPr lang="en-US" dirty="0"/>
              <a:t>5), 426–430. </a:t>
            </a:r>
          </a:p>
          <a:p>
            <a:pPr marL="231775" lvl="0" indent="-231775">
              <a:spcBef>
                <a:spcPts val="0"/>
              </a:spcBef>
              <a:buFont typeface="+mj-lt"/>
              <a:buAutoNum type="arabicPeriod" startAt="13"/>
            </a:pPr>
            <a:r>
              <a:rPr lang="en-US" dirty="0"/>
              <a:t>Kahn, S. A., Woods, J., &amp; Rae, L. (2015). Line of duty firefighter fatalities: an evolving trend over time. </a:t>
            </a:r>
            <a:r>
              <a:rPr lang="en-US" i="1" dirty="0"/>
              <a:t>Journal of Burn Care &amp; Research : Official Publication of the American Burn Association</a:t>
            </a:r>
            <a:r>
              <a:rPr lang="en-US" dirty="0"/>
              <a:t>, </a:t>
            </a:r>
            <a:r>
              <a:rPr lang="en-US" i="1" dirty="0"/>
              <a:t>36</a:t>
            </a:r>
            <a:r>
              <a:rPr lang="en-US" dirty="0"/>
              <a:t>(1), 218–224. </a:t>
            </a:r>
          </a:p>
          <a:p>
            <a:pPr marL="231775" lvl="0" indent="-231775">
              <a:spcBef>
                <a:spcPts val="0"/>
              </a:spcBef>
              <a:buFont typeface="+mj-lt"/>
              <a:buAutoNum type="arabicPeriod" startAt="13"/>
            </a:pPr>
            <a:r>
              <a:rPr lang="en-US" dirty="0"/>
              <a:t>Kahn, S. A., Palmieri, T. L., Sen, S., Woods, J., &amp; Gunter, O. L. (2017). Factors Implicated in Safety-related Firefighter Fatalities. </a:t>
            </a:r>
            <a:r>
              <a:rPr lang="en-US" i="1" dirty="0"/>
              <a:t>Journal of Burn Care &amp; Research : Official Publication of the American Burn Association</a:t>
            </a:r>
            <a:r>
              <a:rPr lang="en-US" dirty="0"/>
              <a:t>, </a:t>
            </a:r>
            <a:r>
              <a:rPr lang="en-US" i="1" dirty="0"/>
              <a:t>38</a:t>
            </a:r>
            <a:r>
              <a:rPr lang="en-US" dirty="0"/>
              <a:t>(1), e83–e88. </a:t>
            </a:r>
          </a:p>
          <a:p>
            <a:pPr marL="231775" lvl="0" indent="-231775">
              <a:spcBef>
                <a:spcPts val="0"/>
              </a:spcBef>
              <a:buFont typeface="+mj-lt"/>
              <a:buAutoNum type="arabicPeriod" startAt="13"/>
            </a:pPr>
            <a:r>
              <a:rPr lang="en-US" dirty="0" err="1"/>
              <a:t>Molis</a:t>
            </a:r>
            <a:r>
              <a:rPr lang="en-US" dirty="0"/>
              <a:t>, J.L. (2018).  “United States Firefighter Injuries 2017”.  </a:t>
            </a:r>
            <a:r>
              <a:rPr lang="en-US" i="1" dirty="0"/>
              <a:t>National Fire Protection Association: Fire Analysis and Research Division.</a:t>
            </a:r>
            <a:r>
              <a:rPr lang="en-US" dirty="0"/>
              <a:t>  Available from </a:t>
            </a:r>
            <a:r>
              <a:rPr lang="en-US" u="sng" dirty="0">
                <a:hlinkClick r:id="rId3"/>
              </a:rPr>
              <a:t>https://www.nfpa.org/-/media/Files/News-and-Research/Fire-statistics-and-reports/Emergency-responders/osffinjuries.pdf</a:t>
            </a:r>
            <a:r>
              <a:rPr lang="en-US" dirty="0"/>
              <a:t> .  Accessed 01 May 2019.</a:t>
            </a:r>
          </a:p>
          <a:p>
            <a:pPr marL="231775" lvl="0" indent="-231775">
              <a:spcBef>
                <a:spcPts val="0"/>
              </a:spcBef>
              <a:buFont typeface="+mj-lt"/>
              <a:buAutoNum type="arabicPeriod" startAt="13"/>
            </a:pPr>
            <a:r>
              <a:rPr lang="en-US" dirty="0" err="1"/>
              <a:t>Mandelcorn</a:t>
            </a:r>
            <a:r>
              <a:rPr lang="en-US" dirty="0"/>
              <a:t>, E., Gomez, M., &amp; </a:t>
            </a:r>
            <a:r>
              <a:rPr lang="en-US" dirty="0" err="1"/>
              <a:t>Cartotto</a:t>
            </a:r>
            <a:r>
              <a:rPr lang="en-US" dirty="0"/>
              <a:t>, R. C. (2003). Work-related burn injuries in Ontario, Canada: has anything changed in the last 10 years? </a:t>
            </a:r>
            <a:r>
              <a:rPr lang="en-US" i="1" dirty="0"/>
              <a:t>Burns : Journal of the International Society for Burn Injuries</a:t>
            </a:r>
            <a:r>
              <a:rPr lang="en-US" dirty="0"/>
              <a:t>, </a:t>
            </a:r>
            <a:r>
              <a:rPr lang="en-US" i="1" dirty="0"/>
              <a:t>29</a:t>
            </a:r>
            <a:r>
              <a:rPr lang="en-US" dirty="0"/>
              <a:t>(5), 469–472.</a:t>
            </a:r>
          </a:p>
          <a:p>
            <a:pPr marL="231775" lvl="0" indent="-231775">
              <a:spcBef>
                <a:spcPts val="0"/>
              </a:spcBef>
              <a:buFont typeface="+mj-lt"/>
              <a:buAutoNum type="arabicPeriod" startAt="13"/>
            </a:pPr>
            <a:r>
              <a:rPr lang="en-US" dirty="0"/>
              <a:t>Mason, S. T., </a:t>
            </a:r>
            <a:r>
              <a:rPr lang="en-US" dirty="0" err="1"/>
              <a:t>Esselman</a:t>
            </a:r>
            <a:r>
              <a:rPr lang="en-US" dirty="0"/>
              <a:t>, P., Fraser, R., </a:t>
            </a:r>
            <a:r>
              <a:rPr lang="en-US" dirty="0" err="1"/>
              <a:t>Schomer</a:t>
            </a:r>
            <a:r>
              <a:rPr lang="en-US" dirty="0"/>
              <a:t>, K., Truitt, A., &amp; Johnson, K. (2012). Return to work after burn injury: a systematic review. </a:t>
            </a:r>
            <a:r>
              <a:rPr lang="en-US" i="1" dirty="0"/>
              <a:t>Journal of Burn Care &amp; Research : Official Publication of the American Burn Association</a:t>
            </a:r>
            <a:r>
              <a:rPr lang="en-US" dirty="0"/>
              <a:t>, </a:t>
            </a:r>
            <a:r>
              <a:rPr lang="en-US" i="1" dirty="0"/>
              <a:t>33</a:t>
            </a:r>
            <a:r>
              <a:rPr lang="en-US" dirty="0"/>
              <a:t>(1), 101–109.</a:t>
            </a:r>
          </a:p>
          <a:p>
            <a:pPr marL="231775" lvl="0" indent="-231775">
              <a:spcBef>
                <a:spcPts val="0"/>
              </a:spcBef>
              <a:buFont typeface="+mj-lt"/>
              <a:buAutoNum type="arabicPeriod" startAt="13"/>
            </a:pPr>
            <a:r>
              <a:rPr lang="en-US" dirty="0" err="1"/>
              <a:t>Mian</a:t>
            </a:r>
            <a:r>
              <a:rPr lang="en-US" dirty="0"/>
              <a:t>, M. A., Mullins, R. F., </a:t>
            </a:r>
            <a:r>
              <a:rPr lang="en-US" dirty="0" err="1"/>
              <a:t>Alam</a:t>
            </a:r>
            <a:r>
              <a:rPr lang="en-US" dirty="0"/>
              <a:t>, B., </a:t>
            </a:r>
            <a:r>
              <a:rPr lang="en-US" dirty="0" err="1"/>
              <a:t>Brandigi</a:t>
            </a:r>
            <a:r>
              <a:rPr lang="en-US" dirty="0"/>
              <a:t>, C., Friedman, B. C., Shaver, J. R., &amp; Hassan, Z. (2011). Workplace-related burns. </a:t>
            </a:r>
            <a:r>
              <a:rPr lang="en-US" i="1" dirty="0"/>
              <a:t>Annals of burns and fire disasters, 24</a:t>
            </a:r>
            <a:r>
              <a:rPr lang="en-US" dirty="0"/>
              <a:t>(2), 89–93.</a:t>
            </a:r>
          </a:p>
          <a:p>
            <a:pPr marL="231775" lvl="0" indent="-231775">
              <a:spcBef>
                <a:spcPts val="0"/>
              </a:spcBef>
              <a:buFont typeface="+mj-lt"/>
              <a:buAutoNum type="arabicPeriod" startAt="13"/>
            </a:pPr>
            <a:r>
              <a:rPr lang="en-US" dirty="0"/>
              <a:t>Ng, D., </a:t>
            </a:r>
            <a:r>
              <a:rPr lang="en-US" dirty="0" err="1"/>
              <a:t>Anastakis</a:t>
            </a:r>
            <a:r>
              <a:rPr lang="en-US" dirty="0"/>
              <a:t>, D., Douglas, L. G., &amp; Peters, W. J. (1991). Work-related burns: a 6-year retrospective study. </a:t>
            </a:r>
            <a:r>
              <a:rPr lang="en-US" i="1" dirty="0"/>
              <a:t>Burns : Journal of the International Society for Burn Injuries</a:t>
            </a:r>
            <a:r>
              <a:rPr lang="en-US" dirty="0"/>
              <a:t>, </a:t>
            </a:r>
            <a:r>
              <a:rPr lang="en-US" i="1" dirty="0"/>
              <a:t>17</a:t>
            </a:r>
            <a:r>
              <a:rPr lang="en-US" dirty="0"/>
              <a:t>(2), 151–154.</a:t>
            </a:r>
          </a:p>
          <a:p>
            <a:pPr marL="231775" lvl="0" indent="-231775">
              <a:spcBef>
                <a:spcPts val="0"/>
              </a:spcBef>
              <a:buFont typeface="+mj-lt"/>
              <a:buAutoNum type="arabicPeriod" startAt="13"/>
            </a:pPr>
            <a:r>
              <a:rPr lang="en-US" dirty="0" err="1"/>
              <a:t>Reichard</a:t>
            </a:r>
            <a:r>
              <a:rPr lang="en-US" dirty="0"/>
              <a:t>, A. A., Konda, S., &amp; Jackson, L. L. (2015). Occupational burns treated in emergency departments. </a:t>
            </a:r>
            <a:r>
              <a:rPr lang="en-US" i="1" dirty="0"/>
              <a:t>American Journal of Industrial Medicine</a:t>
            </a:r>
            <a:r>
              <a:rPr lang="en-US" dirty="0"/>
              <a:t>, </a:t>
            </a:r>
            <a:r>
              <a:rPr lang="en-US" i="1" dirty="0"/>
              <a:t>58</a:t>
            </a:r>
            <a:r>
              <a:rPr lang="en-US" dirty="0"/>
              <a:t>(3), 290–298. </a:t>
            </a:r>
          </a:p>
          <a:p>
            <a:pPr marL="231775" lvl="0" indent="-231775">
              <a:spcBef>
                <a:spcPts val="0"/>
              </a:spcBef>
              <a:buFont typeface="+mj-lt"/>
              <a:buAutoNum type="arabicPeriod" startAt="13"/>
            </a:pPr>
            <a:r>
              <a:rPr lang="en-US" dirty="0" err="1"/>
              <a:t>Stanbury</a:t>
            </a:r>
            <a:r>
              <a:rPr lang="en-US" dirty="0"/>
              <a:t>, M., &amp; </a:t>
            </a:r>
            <a:r>
              <a:rPr lang="en-US" dirty="0" err="1"/>
              <a:t>Rosenman</a:t>
            </a:r>
            <a:r>
              <a:rPr lang="en-US" dirty="0"/>
              <a:t>, K. D. (2014). Occupational health disparities: a state public health-based approach. </a:t>
            </a:r>
            <a:r>
              <a:rPr lang="en-US" i="1" dirty="0"/>
              <a:t>American Journal of Industrial Medicine</a:t>
            </a:r>
            <a:r>
              <a:rPr lang="en-US" dirty="0"/>
              <a:t>, </a:t>
            </a:r>
            <a:r>
              <a:rPr lang="en-US" i="1" dirty="0"/>
              <a:t>57</a:t>
            </a:r>
            <a:r>
              <a:rPr lang="en-US" dirty="0"/>
              <a:t>(5), 596–604. </a:t>
            </a:r>
          </a:p>
          <a:p>
            <a:pPr marL="231775" lvl="0" indent="-231775">
              <a:spcBef>
                <a:spcPts val="0"/>
              </a:spcBef>
              <a:buFont typeface="+mj-lt"/>
              <a:buAutoNum type="arabicPeriod" startAt="13"/>
            </a:pPr>
            <a:r>
              <a:rPr lang="en-US" dirty="0" err="1"/>
              <a:t>Wasiak</a:t>
            </a:r>
            <a:r>
              <a:rPr lang="en-US" dirty="0"/>
              <a:t>, J., Lee, S. J., Paul, E., Mahar, P., </a:t>
            </a:r>
            <a:r>
              <a:rPr lang="en-US" dirty="0" err="1"/>
              <a:t>Pfitzer</a:t>
            </a:r>
            <a:r>
              <a:rPr lang="en-US" dirty="0"/>
              <a:t>, B., Spinks, A., … </a:t>
            </a:r>
            <a:r>
              <a:rPr lang="en-US" dirty="0" err="1"/>
              <a:t>Gabbe</a:t>
            </a:r>
            <a:r>
              <a:rPr lang="en-US" dirty="0"/>
              <a:t>, B. (2014). Predictors of health status and health-related quality of life 12 months after severe burn. </a:t>
            </a:r>
            <a:r>
              <a:rPr lang="en-US" i="1" dirty="0"/>
              <a:t>Burns : Journal of the International Society for Burn Injuries</a:t>
            </a:r>
            <a:r>
              <a:rPr lang="en-US" dirty="0"/>
              <a:t>, </a:t>
            </a:r>
            <a:r>
              <a:rPr lang="en-US" i="1" dirty="0"/>
              <a:t>40</a:t>
            </a:r>
            <a:r>
              <a:rPr lang="en-US" dirty="0"/>
              <a:t>(4), 568–574. </a:t>
            </a:r>
          </a:p>
          <a:p>
            <a:pPr marL="231775" indent="-231775">
              <a:spcBef>
                <a:spcPts val="0"/>
              </a:spcBef>
              <a:buFont typeface="+mj-lt"/>
              <a:buAutoNum type="arabicPeriod" startAt="13"/>
            </a:pPr>
            <a:r>
              <a:rPr lang="en-US" dirty="0" err="1"/>
              <a:t>Wasiak</a:t>
            </a:r>
            <a:r>
              <a:rPr lang="en-US" dirty="0"/>
              <a:t>, J., Lee, S. J., Paul, E., Shen, A., Tan, H., Cleland, H., &amp; </a:t>
            </a:r>
            <a:r>
              <a:rPr lang="en-US" dirty="0" err="1"/>
              <a:t>Gabbe</a:t>
            </a:r>
            <a:r>
              <a:rPr lang="en-US" dirty="0"/>
              <a:t>, B. (2017). Female patients display poorer burn-specific quality of life 12 months after a burn injury. </a:t>
            </a:r>
            <a:r>
              <a:rPr lang="en-US" i="1" dirty="0"/>
              <a:t>Injury</a:t>
            </a:r>
            <a:r>
              <a:rPr lang="en-US" dirty="0"/>
              <a:t>, </a:t>
            </a:r>
            <a:r>
              <a:rPr lang="en-US" i="1" dirty="0"/>
              <a:t>48</a:t>
            </a:r>
            <a:r>
              <a:rPr lang="en-US" dirty="0"/>
              <a:t>(1), 87–93.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80DB-835B-482F-8C14-4A013ED97A4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76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10035785" cy="1819656"/>
          </a:xfrm>
        </p:spPr>
        <p:txBody>
          <a:bodyPr anchor="t"/>
          <a:lstStyle/>
          <a:p>
            <a:pPr algn="ctr"/>
            <a:r>
              <a:rPr lang="en-US" sz="6000" dirty="0"/>
              <a:t>Questions?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80DB-835B-482F-8C14-4A013ED97A4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51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10035785" cy="1819656"/>
          </a:xfrm>
        </p:spPr>
        <p:txBody>
          <a:bodyPr anchor="t"/>
          <a:lstStyle/>
          <a:p>
            <a:pPr algn="ctr"/>
            <a:r>
              <a:rPr lang="en-US" sz="6000" dirty="0"/>
              <a:t>Thank you!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80DB-835B-482F-8C14-4A013ED97A4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79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u="sng" dirty="0"/>
              <a:t>Work-related Burn Injuries </a:t>
            </a:r>
            <a:br>
              <a:rPr lang="en-US" u="sng" dirty="0"/>
            </a:br>
            <a:r>
              <a:rPr lang="en-US" dirty="0"/>
              <a:t>(NIOSH Work-RISQS, 2016 data)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3790AF-19A7-2541-B4C1-7271C6DABE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784" y="2343150"/>
            <a:ext cx="5425202" cy="367665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77,900 non-fatal burn or electric shock injuries</a:t>
            </a:r>
          </a:p>
          <a:p>
            <a:pPr lvl="1"/>
            <a:r>
              <a:rPr lang="en-US" dirty="0"/>
              <a:t>5.6% hospitalized</a:t>
            </a:r>
          </a:p>
          <a:p>
            <a:pPr lvl="2"/>
            <a:r>
              <a:rPr lang="en-US" dirty="0"/>
              <a:t>Only 2.7% hospitalized in 2002</a:t>
            </a:r>
          </a:p>
          <a:p>
            <a:r>
              <a:rPr lang="en-US" dirty="0"/>
              <a:t>Young males have highest rates </a:t>
            </a:r>
            <a:r>
              <a:rPr lang="en-US" sz="1300" i="1" dirty="0"/>
              <a:t>(</a:t>
            </a:r>
            <a:r>
              <a:rPr lang="en-US" sz="1300" i="1" dirty="0" err="1"/>
              <a:t>Reichard</a:t>
            </a:r>
            <a:r>
              <a:rPr lang="en-US" sz="1300" i="1" dirty="0"/>
              <a:t>, 2015)</a:t>
            </a:r>
            <a:endParaRPr lang="en-US" sz="1900" dirty="0"/>
          </a:p>
          <a:p>
            <a:r>
              <a:rPr lang="en-US" dirty="0"/>
              <a:t>Race/Ethnicity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“White”: 44.9%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“Black”: 7.8%</a:t>
            </a:r>
          </a:p>
          <a:p>
            <a:pPr algn="ctr"/>
            <a:endParaRPr lang="en-US" b="1" u="sng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028E88-D6E8-9A45-A917-17E16E282B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Body Region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Hands: 22.5%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Eyes: 19.4%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Arms 13.9%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Face 9.2%</a:t>
            </a:r>
          </a:p>
          <a:p>
            <a:r>
              <a:rPr lang="en-US" dirty="0"/>
              <a:t>Industries with highest rates </a:t>
            </a:r>
            <a:r>
              <a:rPr lang="en-US" sz="1300" i="1" dirty="0"/>
              <a:t>(</a:t>
            </a:r>
            <a:r>
              <a:rPr lang="en-US" sz="1300" i="1" dirty="0" err="1"/>
              <a:t>Reichard</a:t>
            </a:r>
            <a:r>
              <a:rPr lang="en-US" sz="1300" i="1" dirty="0"/>
              <a:t>, 2015)</a:t>
            </a:r>
            <a:endParaRPr lang="en-US" sz="1900" i="1" dirty="0"/>
          </a:p>
          <a:p>
            <a:pPr lvl="1">
              <a:spcBef>
                <a:spcPts val="400"/>
              </a:spcBef>
            </a:pPr>
            <a:r>
              <a:rPr lang="en-US" dirty="0"/>
              <a:t>Food services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Manufacturing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Construction</a:t>
            </a:r>
          </a:p>
          <a:p>
            <a:pPr lvl="1">
              <a:spcBef>
                <a:spcPts val="400"/>
              </a:spcBef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80DB-835B-482F-8C14-4A013ED97A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48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784" y="2358736"/>
            <a:ext cx="11085575" cy="44992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/>
              <a:t>Compare work-related burn injuries in Protective Service workers (PS) vs non-PS workers</a:t>
            </a:r>
            <a:r>
              <a:rPr lang="en-US" b="1" dirty="0"/>
              <a:t>:</a:t>
            </a:r>
          </a:p>
          <a:p>
            <a:r>
              <a:rPr lang="en-US" dirty="0"/>
              <a:t>Investigate differences in worker characteristics</a:t>
            </a:r>
          </a:p>
          <a:p>
            <a:pPr lvl="1"/>
            <a:r>
              <a:rPr lang="en-US" dirty="0"/>
              <a:t>Age, race, gender, comorbidities</a:t>
            </a:r>
          </a:p>
          <a:p>
            <a:r>
              <a:rPr lang="en-US" dirty="0"/>
              <a:t>Investigate differences in injury characteristics</a:t>
            </a:r>
          </a:p>
          <a:p>
            <a:pPr lvl="1"/>
            <a:r>
              <a:rPr lang="en-US" dirty="0"/>
              <a:t>TBSA, inhalation injury, electrical injury</a:t>
            </a:r>
          </a:p>
          <a:p>
            <a:r>
              <a:rPr lang="en-US" dirty="0"/>
              <a:t>Evaluate differences in health outcomes</a:t>
            </a:r>
          </a:p>
          <a:p>
            <a:pPr lvl="1"/>
            <a:r>
              <a:rPr lang="en-US" dirty="0"/>
              <a:t>Days hospitalized, in ICU, or ventilated</a:t>
            </a:r>
          </a:p>
          <a:p>
            <a:pPr lvl="1"/>
            <a:r>
              <a:rPr lang="en-US" dirty="0"/>
              <a:t>Discharge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80DB-835B-482F-8C14-4A013ED97A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69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Protective service workers who sustain a work-related burn injury will be discharged from the hospital with a statistically significant higher level-of-care when compared to work-related burn injures from all other occupations.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80DB-835B-482F-8C14-4A013ED97A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03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Design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pPr marL="342900" lvl="0" indent="-342900">
              <a:buClr>
                <a:srgbClr val="B01513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prstClr val="black"/>
                </a:solidFill>
              </a:rPr>
              <a:t>National Burn Repository</a:t>
            </a:r>
          </a:p>
          <a:p>
            <a:pPr marL="742950" lvl="1" indent="-285750">
              <a:buClr>
                <a:srgbClr val="B01513"/>
              </a:buClr>
              <a:buFont typeface="Wingdings" panose="05000000000000000000" pitchFamily="2" charset="2"/>
              <a:buChar char="§"/>
            </a:pPr>
            <a:r>
              <a:rPr lang="en-US" sz="1900" i="1" dirty="0">
                <a:solidFill>
                  <a:prstClr val="black"/>
                </a:solidFill>
              </a:rPr>
              <a:t>American Burn Association</a:t>
            </a:r>
          </a:p>
          <a:p>
            <a:pPr marL="342900" lvl="0" indent="-342900">
              <a:buClr>
                <a:srgbClr val="B01513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prstClr val="black"/>
                </a:solidFill>
              </a:rPr>
              <a:t>2002-2011 data</a:t>
            </a:r>
          </a:p>
          <a:p>
            <a:pPr marL="342900" lvl="0" indent="-342900">
              <a:buClr>
                <a:srgbClr val="B01513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prstClr val="black"/>
                </a:solidFill>
              </a:rPr>
              <a:t>Analysis of a medical registry database </a:t>
            </a:r>
          </a:p>
          <a:p>
            <a:pPr marL="342900" lvl="0" indent="-342900">
              <a:buClr>
                <a:srgbClr val="B01513"/>
              </a:buClr>
              <a:buFont typeface="Wingdings" panose="05000000000000000000" pitchFamily="2" charset="2"/>
              <a:buChar char="§"/>
            </a:pPr>
            <a:endParaRPr lang="en-US" sz="28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/>
              <a:t>Subjects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6"/>
          </p:nvPr>
        </p:nvSpPr>
        <p:spPr/>
        <p:txBody>
          <a:bodyPr>
            <a:normAutofit fontScale="77500" lnSpcReduction="20000"/>
          </a:bodyPr>
          <a:lstStyle/>
          <a:p>
            <a:pPr marL="342900" lvl="0" indent="-342900">
              <a:buClr>
                <a:srgbClr val="B01513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prstClr val="black"/>
                </a:solidFill>
              </a:rPr>
              <a:t>Study Population </a:t>
            </a:r>
            <a:r>
              <a:rPr lang="en-US" sz="2800" dirty="0">
                <a:solidFill>
                  <a:prstClr val="black"/>
                </a:solidFill>
              </a:rPr>
              <a:t>=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adults who sustained 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a work-related burn injury</a:t>
            </a:r>
          </a:p>
          <a:p>
            <a:pPr marL="342900" lvl="0" indent="-342900">
              <a:buClr>
                <a:srgbClr val="B01513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prstClr val="black"/>
                </a:solidFill>
              </a:rPr>
              <a:t>Sub-group of </a:t>
            </a:r>
            <a:br>
              <a:rPr lang="en-US" sz="2800" b="1" dirty="0">
                <a:solidFill>
                  <a:prstClr val="black"/>
                </a:solidFill>
              </a:rPr>
            </a:br>
            <a:r>
              <a:rPr lang="en-US" sz="2800" b="1" dirty="0">
                <a:solidFill>
                  <a:prstClr val="black"/>
                </a:solidFill>
              </a:rPr>
              <a:t>interest </a:t>
            </a:r>
            <a:r>
              <a:rPr lang="en-US" sz="2800" dirty="0">
                <a:solidFill>
                  <a:prstClr val="black"/>
                </a:solidFill>
              </a:rPr>
              <a:t>= Firefighters </a:t>
            </a:r>
          </a:p>
          <a:p>
            <a:pPr marL="742950" lvl="1" indent="-285750">
              <a:buClr>
                <a:srgbClr val="B01513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“Protective Services”</a:t>
            </a:r>
          </a:p>
          <a:p>
            <a:pPr marL="742950" lvl="1" indent="-285750">
              <a:buClr>
                <a:srgbClr val="B01513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Vs. all other occupation categories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Analysis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pPr marL="342900" lvl="0" indent="-342900">
              <a:buClr>
                <a:srgbClr val="B01513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prstClr val="black"/>
                </a:solidFill>
              </a:rPr>
              <a:t>Descriptive</a:t>
            </a:r>
          </a:p>
          <a:p>
            <a:pPr marL="800100" lvl="1" indent="-342900">
              <a:spcBef>
                <a:spcPts val="0"/>
              </a:spcBef>
              <a:buClr>
                <a:srgbClr val="B01513"/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prstClr val="black"/>
                </a:solidFill>
              </a:rPr>
              <a:t>Demographics</a:t>
            </a:r>
          </a:p>
          <a:p>
            <a:pPr marL="800100" lvl="1" indent="-342900">
              <a:spcBef>
                <a:spcPts val="0"/>
              </a:spcBef>
              <a:buClr>
                <a:srgbClr val="B01513"/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prstClr val="black"/>
                </a:solidFill>
              </a:rPr>
              <a:t>Injury characteristics</a:t>
            </a:r>
          </a:p>
          <a:p>
            <a:pPr marL="800100" lvl="1" indent="-342900">
              <a:spcBef>
                <a:spcPts val="0"/>
              </a:spcBef>
              <a:buClr>
                <a:srgbClr val="B01513"/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prstClr val="black"/>
                </a:solidFill>
              </a:rPr>
              <a:t>Hospital course</a:t>
            </a:r>
          </a:p>
          <a:p>
            <a:pPr marL="800100" lvl="1" indent="-342900">
              <a:spcBef>
                <a:spcPts val="0"/>
              </a:spcBef>
              <a:buClr>
                <a:srgbClr val="B01513"/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prstClr val="black"/>
                </a:solidFill>
              </a:rPr>
              <a:t>Discharge status</a:t>
            </a:r>
          </a:p>
          <a:p>
            <a:pPr marL="342900" indent="-342900">
              <a:buClr>
                <a:srgbClr val="B01513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prstClr val="black"/>
                </a:solidFill>
              </a:rPr>
              <a:t>Multivariable model</a:t>
            </a:r>
          </a:p>
          <a:p>
            <a:pPr marL="800100" lvl="1" indent="-342900">
              <a:spcBef>
                <a:spcPts val="0"/>
              </a:spcBef>
              <a:buClr>
                <a:srgbClr val="B01513"/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prstClr val="black"/>
                </a:solidFill>
              </a:rPr>
              <a:t>Logistic regression</a:t>
            </a:r>
          </a:p>
          <a:p>
            <a:pPr marL="800100" lvl="1" indent="-342900">
              <a:spcBef>
                <a:spcPts val="0"/>
              </a:spcBef>
              <a:buClr>
                <a:srgbClr val="B01513"/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prstClr val="black"/>
                </a:solidFill>
              </a:rPr>
              <a:t>Step-wise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80DB-835B-482F-8C14-4A013ED97A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13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Outcomes of Interest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/>
              <a:t>Burn Severity</a:t>
            </a:r>
          </a:p>
          <a:p>
            <a:pPr lvl="1"/>
            <a:r>
              <a:rPr lang="en-US" dirty="0"/>
              <a:t>Total Body Surface Area (TBSA) % burned – numerical and categorical</a:t>
            </a:r>
          </a:p>
          <a:p>
            <a:pPr lvl="1"/>
            <a:r>
              <a:rPr lang="en-US" dirty="0"/>
              <a:t>Concomitant Inhalation Injury – binary </a:t>
            </a:r>
          </a:p>
          <a:p>
            <a:r>
              <a:rPr lang="en-US" dirty="0"/>
              <a:t>Health Outcomes</a:t>
            </a:r>
          </a:p>
          <a:p>
            <a:pPr lvl="1"/>
            <a:r>
              <a:rPr lang="en-US" dirty="0"/>
              <a:t>ICU days, Ventilation days, and Number of Procedures – numerical and categorical</a:t>
            </a:r>
          </a:p>
          <a:p>
            <a:pPr lvl="1"/>
            <a:r>
              <a:rPr lang="en-US" dirty="0"/>
              <a:t>Total Hospital Days – numerical and categorical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80DB-835B-482F-8C14-4A013ED97A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58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/>
              <a:t>22,969 total subjects with work-related burn injuries</a:t>
            </a:r>
          </a:p>
          <a:p>
            <a:pPr lvl="1"/>
            <a:r>
              <a:rPr lang="en-US" dirty="0"/>
              <a:t>638 PS workers with work-related burn injuries</a:t>
            </a:r>
          </a:p>
          <a:p>
            <a:pPr lvl="1"/>
            <a:r>
              <a:rPr lang="en-US" dirty="0"/>
              <a:t>22,331 non-PS workers with work-related burn injuries</a:t>
            </a:r>
          </a:p>
          <a:p>
            <a:r>
              <a:rPr lang="en-US" dirty="0"/>
              <a:t>Of the 638 PS workers</a:t>
            </a:r>
          </a:p>
          <a:p>
            <a:pPr lvl="1"/>
            <a:r>
              <a:rPr lang="en-US" dirty="0"/>
              <a:t>51.1 % are “firefighters”</a:t>
            </a:r>
          </a:p>
          <a:p>
            <a:pPr lvl="1"/>
            <a:r>
              <a:rPr lang="en-US" dirty="0"/>
              <a:t>35.9 % are “protective services”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80DB-835B-482F-8C14-4A013ED97A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61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80DB-835B-482F-8C14-4A013ED97A43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7114" y="6357431"/>
            <a:ext cx="90435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 = p-values are CMH Nonzero Correlation, unless otherwise specified 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* = p-value for mean age comparison between protective services and all other occupations is the Unequal T-test p-value </a:t>
            </a: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E84C8F6-7C1E-E742-B71D-C6960A09D0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862767"/>
              </p:ext>
            </p:extLst>
          </p:nvPr>
        </p:nvGraphicFramePr>
        <p:xfrm>
          <a:off x="457200" y="2359742"/>
          <a:ext cx="11267768" cy="3997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63">
                  <a:extLst>
                    <a:ext uri="{9D8B030D-6E8A-4147-A177-3AD203B41FA5}">
                      <a16:colId xmlns:a16="http://schemas.microsoft.com/office/drawing/2014/main" val="3022760856"/>
                    </a:ext>
                  </a:extLst>
                </a:gridCol>
                <a:gridCol w="1293315">
                  <a:extLst>
                    <a:ext uri="{9D8B030D-6E8A-4147-A177-3AD203B41FA5}">
                      <a16:colId xmlns:a16="http://schemas.microsoft.com/office/drawing/2014/main" val="502745223"/>
                    </a:ext>
                  </a:extLst>
                </a:gridCol>
                <a:gridCol w="1293315">
                  <a:extLst>
                    <a:ext uri="{9D8B030D-6E8A-4147-A177-3AD203B41FA5}">
                      <a16:colId xmlns:a16="http://schemas.microsoft.com/office/drawing/2014/main" val="3408211479"/>
                    </a:ext>
                  </a:extLst>
                </a:gridCol>
                <a:gridCol w="1293315">
                  <a:extLst>
                    <a:ext uri="{9D8B030D-6E8A-4147-A177-3AD203B41FA5}">
                      <a16:colId xmlns:a16="http://schemas.microsoft.com/office/drawing/2014/main" val="4195347804"/>
                    </a:ext>
                  </a:extLst>
                </a:gridCol>
                <a:gridCol w="1293315">
                  <a:extLst>
                    <a:ext uri="{9D8B030D-6E8A-4147-A177-3AD203B41FA5}">
                      <a16:colId xmlns:a16="http://schemas.microsoft.com/office/drawing/2014/main" val="1483068315"/>
                    </a:ext>
                  </a:extLst>
                </a:gridCol>
                <a:gridCol w="1293315">
                  <a:extLst>
                    <a:ext uri="{9D8B030D-6E8A-4147-A177-3AD203B41FA5}">
                      <a16:colId xmlns:a16="http://schemas.microsoft.com/office/drawing/2014/main" val="483540266"/>
                    </a:ext>
                  </a:extLst>
                </a:gridCol>
                <a:gridCol w="1293315">
                  <a:extLst>
                    <a:ext uri="{9D8B030D-6E8A-4147-A177-3AD203B41FA5}">
                      <a16:colId xmlns:a16="http://schemas.microsoft.com/office/drawing/2014/main" val="675674301"/>
                    </a:ext>
                  </a:extLst>
                </a:gridCol>
                <a:gridCol w="1293315">
                  <a:extLst>
                    <a:ext uri="{9D8B030D-6E8A-4147-A177-3AD203B41FA5}">
                      <a16:colId xmlns:a16="http://schemas.microsoft.com/office/drawing/2014/main" val="72358974"/>
                    </a:ext>
                  </a:extLst>
                </a:gridCol>
              </a:tblGrid>
              <a:tr h="333419">
                <a:tc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Non-PS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P-value </a:t>
                      </a:r>
                      <a:r>
                        <a:rPr lang="en-US" sz="1800" u="none" strike="noStrike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5213260"/>
                  </a:ext>
                </a:extLst>
              </a:tr>
              <a:tr h="3664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Gender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>
                        <a:solidFill>
                          <a:srgbClr val="F7964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800" b="1" i="0" u="none" strike="noStrike" dirty="0">
                        <a:solidFill>
                          <a:srgbClr val="F7964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>
                        <a:solidFill>
                          <a:srgbClr val="F7964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>
                        <a:solidFill>
                          <a:srgbClr val="F7964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8521809"/>
                  </a:ext>
                </a:extLst>
              </a:tr>
              <a:tr h="366427">
                <a:tc>
                  <a:txBody>
                    <a:bodyPr/>
                    <a:lstStyle/>
                    <a:p>
                      <a:pPr marL="241300" indent="0" algn="l" fontAlgn="ctr">
                        <a:tabLst/>
                      </a:pPr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Female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2390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10.41%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5.49%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2355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10.55%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&lt;.01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7298790"/>
                  </a:ext>
                </a:extLst>
              </a:tr>
              <a:tr h="366427">
                <a:tc>
                  <a:txBody>
                    <a:bodyPr/>
                    <a:lstStyle/>
                    <a:p>
                      <a:pPr marL="241300" indent="0" algn="l" fontAlgn="ctr">
                        <a:tabLst/>
                      </a:pPr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20579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89.59%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94.51%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19976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89.45%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7447264"/>
                  </a:ext>
                </a:extLst>
              </a:tr>
              <a:tr h="3664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 Age (</a:t>
                      </a:r>
                      <a:r>
                        <a:rPr lang="en-US" sz="18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sd</a:t>
                      </a:r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37.9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&lt;.01 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3347920"/>
                  </a:ext>
                </a:extLst>
              </a:tr>
              <a:tr h="3664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Race/Ethnicity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800" b="1" i="0" u="none" strike="noStrike" dirty="0">
                        <a:solidFill>
                          <a:srgbClr val="F7964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4700154"/>
                  </a:ext>
                </a:extLst>
              </a:tr>
              <a:tr h="366427">
                <a:tc>
                  <a:txBody>
                    <a:bodyPr/>
                    <a:lstStyle/>
                    <a:p>
                      <a:pPr marL="241300" indent="0" algn="l" fontAlgn="ctr">
                        <a:tabLst/>
                      </a:pPr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White Non-Hispanic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13831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60.20%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78.20%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13332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59.70%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&lt;.01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9534794"/>
                  </a:ext>
                </a:extLst>
              </a:tr>
              <a:tr h="366427">
                <a:tc>
                  <a:txBody>
                    <a:bodyPr/>
                    <a:lstStyle/>
                    <a:p>
                      <a:pPr marL="241300" indent="0" algn="l" fontAlgn="ctr">
                        <a:tabLst/>
                      </a:pPr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African American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4609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20.10%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3.40%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4587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20.50%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7632118"/>
                  </a:ext>
                </a:extLst>
              </a:tr>
              <a:tr h="366427">
                <a:tc>
                  <a:txBody>
                    <a:bodyPr/>
                    <a:lstStyle/>
                    <a:p>
                      <a:pPr marL="241300" indent="0" algn="l" fontAlgn="ctr">
                        <a:tabLst/>
                      </a:pPr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Hispanic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2245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9.80%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14.30%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2154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9.60%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4777151"/>
                  </a:ext>
                </a:extLst>
              </a:tr>
              <a:tr h="366427">
                <a:tc>
                  <a:txBody>
                    <a:bodyPr/>
                    <a:lstStyle/>
                    <a:p>
                      <a:pPr marL="241300" indent="0" algn="l" fontAlgn="ctr">
                        <a:tabLst/>
                      </a:pPr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5.20%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1.40%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1194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5.30%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7800006"/>
                  </a:ext>
                </a:extLst>
              </a:tr>
              <a:tr h="366427">
                <a:tc>
                  <a:txBody>
                    <a:bodyPr/>
                    <a:lstStyle/>
                    <a:p>
                      <a:pPr marL="241300" indent="0" algn="l" fontAlgn="ctr">
                        <a:tabLst/>
                      </a:pPr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Missing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1081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4.70%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2.70%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1064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4.80%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3685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05491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746</TotalTime>
  <Words>3088</Words>
  <Application>Microsoft Macintosh PowerPoint</Application>
  <PresentationFormat>Widescreen</PresentationFormat>
  <Paragraphs>402</Paragraphs>
  <Slides>25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Century Gothic</vt:lpstr>
      <vt:lpstr>Times New Roman</vt:lpstr>
      <vt:lpstr>Wingdings</vt:lpstr>
      <vt:lpstr>Wingdings 3</vt:lpstr>
      <vt:lpstr>Ion Boardroom</vt:lpstr>
      <vt:lpstr>Work-Related Burn Injuries: Comparing Protective Services  to All Other Occupations</vt:lpstr>
      <vt:lpstr>Background</vt:lpstr>
      <vt:lpstr>Work-related Burn Injuries  (NIOSH Work-RISQS, 2016 data)</vt:lpstr>
      <vt:lpstr>Project Aims</vt:lpstr>
      <vt:lpstr>Hypothesis</vt:lpstr>
      <vt:lpstr>Methods</vt:lpstr>
      <vt:lpstr>Major Outcomes of Interest</vt:lpstr>
      <vt:lpstr>Results</vt:lpstr>
      <vt:lpstr>Demographics</vt:lpstr>
      <vt:lpstr>Burn Injury &amp; Hospital Discharge</vt:lpstr>
      <vt:lpstr>Burns by Body Region</vt:lpstr>
      <vt:lpstr>Multivariable Logistic Regression Models</vt:lpstr>
      <vt:lpstr>Health Outcomes of Interest</vt:lpstr>
      <vt:lpstr>Health Outcomes of Interest (cont.)</vt:lpstr>
      <vt:lpstr>Key Findings</vt:lpstr>
      <vt:lpstr>Discussion</vt:lpstr>
      <vt:lpstr>Why we should care about  inhalation injury (Greven, 2012)</vt:lpstr>
      <vt:lpstr>Firefighter PPE Non-compliance (Kahn, 2014)</vt:lpstr>
      <vt:lpstr>PowerPoint Presentation</vt:lpstr>
      <vt:lpstr>Limitations</vt:lpstr>
      <vt:lpstr>Future Directions</vt:lpstr>
      <vt:lpstr>References</vt:lpstr>
      <vt:lpstr>References (cont.)</vt:lpstr>
      <vt:lpstr>Questions?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Work-Related Burn Injuries: Comparing Protective Services  vs. All Other Occupations</dc:title>
  <dc:creator>Scott, Michael</dc:creator>
  <cp:lastModifiedBy>M Scott</cp:lastModifiedBy>
  <cp:revision>191</cp:revision>
  <dcterms:created xsi:type="dcterms:W3CDTF">2019-04-30T21:13:19Z</dcterms:created>
  <dcterms:modified xsi:type="dcterms:W3CDTF">2019-05-06T01:49:22Z</dcterms:modified>
</cp:coreProperties>
</file>