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0" r:id="rId1"/>
  </p:sldMasterIdLst>
  <p:notesMasterIdLst>
    <p:notesMasterId r:id="rId23"/>
  </p:notesMasterIdLst>
  <p:sldIdLst>
    <p:sldId id="256" r:id="rId2"/>
    <p:sldId id="257" r:id="rId3"/>
    <p:sldId id="258" r:id="rId4"/>
    <p:sldId id="262" r:id="rId5"/>
    <p:sldId id="263" r:id="rId6"/>
    <p:sldId id="259" r:id="rId7"/>
    <p:sldId id="261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7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BC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15"/>
    <p:restoredTop sz="79412"/>
  </p:normalViewPr>
  <p:slideViewPr>
    <p:cSldViewPr snapToGrid="0" snapToObjects="1">
      <p:cViewPr>
        <p:scale>
          <a:sx n="89" d="100"/>
          <a:sy n="89" d="100"/>
        </p:scale>
        <p:origin x="3584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/Osiris/Desktop/Copy%20of%20Final%20Traffic%20Data%20S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Users/Osiris/Desktop/Copy%20of%20Final%20Traffic%20Data%20S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Red Light Intersection Before and After Crashes by Weekday</a:t>
            </a:r>
          </a:p>
        </c:rich>
      </c:tx>
      <c:layout>
        <c:manualLayout>
          <c:xMode val="edge"/>
          <c:yMode val="edge"/>
          <c:x val="0.179106373726244"/>
          <c:y val="0.02395378157247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Time!$C$22</c:f>
              <c:strCache>
                <c:ptCount val="1"/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movingAvg"/>
            <c:period val="2"/>
            <c:dispRSqr val="0"/>
            <c:dispEq val="0"/>
          </c:trendline>
          <c:cat>
            <c:strRef>
              <c:f>Time!$A$23:$A$29</c:f>
              <c:strCache>
                <c:ptCount val="7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  <c:pt idx="5">
                  <c:v>Saturday</c:v>
                </c:pt>
                <c:pt idx="6">
                  <c:v>Sunday</c:v>
                </c:pt>
              </c:strCache>
            </c:strRef>
          </c:cat>
          <c:val>
            <c:numRef>
              <c:f>Time!$C$23:$C$29</c:f>
              <c:numCache>
                <c:formatCode>General</c:formatCode>
                <c:ptCount val="7"/>
                <c:pt idx="0">
                  <c:v>2356.0</c:v>
                </c:pt>
                <c:pt idx="1">
                  <c:v>2322.0</c:v>
                </c:pt>
                <c:pt idx="2">
                  <c:v>2186.0</c:v>
                </c:pt>
                <c:pt idx="3">
                  <c:v>2423.0</c:v>
                </c:pt>
                <c:pt idx="4">
                  <c:v>2751.0</c:v>
                </c:pt>
                <c:pt idx="5">
                  <c:v>2933.0</c:v>
                </c:pt>
                <c:pt idx="6">
                  <c:v>2407.0</c:v>
                </c:pt>
              </c:numCache>
            </c:numRef>
          </c:val>
        </c:ser>
        <c:ser>
          <c:idx val="1"/>
          <c:order val="1"/>
          <c:tx>
            <c:strRef>
              <c:f>Time!$D$22</c:f>
              <c:strCache>
                <c:ptCount val="1"/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Time!$A$23:$A$29</c:f>
              <c:strCache>
                <c:ptCount val="7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  <c:pt idx="5">
                  <c:v>Saturday</c:v>
                </c:pt>
                <c:pt idx="6">
                  <c:v>Sunday</c:v>
                </c:pt>
              </c:strCache>
            </c:strRef>
          </c:cat>
          <c:val>
            <c:numRef>
              <c:f>Time!$D$23:$D$29</c:f>
              <c:numCache>
                <c:formatCode>0.0%</c:formatCode>
                <c:ptCount val="7"/>
              </c:numCache>
            </c:numRef>
          </c:val>
        </c:ser>
        <c:ser>
          <c:idx val="2"/>
          <c:order val="2"/>
          <c:tx>
            <c:strRef>
              <c:f>Time!$E$22</c:f>
              <c:strCache>
                <c:ptCount val="1"/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trendline>
            <c:spPr>
              <a:ln w="19050" cap="rnd">
                <a:solidFill>
                  <a:schemeClr val="accent3"/>
                </a:solidFill>
              </a:ln>
              <a:effectLst/>
            </c:spPr>
            <c:trendlineType val="movingAvg"/>
            <c:period val="2"/>
            <c:dispRSqr val="0"/>
            <c:dispEq val="0"/>
          </c:trendline>
          <c:cat>
            <c:strRef>
              <c:f>Time!$A$23:$A$29</c:f>
              <c:strCache>
                <c:ptCount val="7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  <c:pt idx="5">
                  <c:v>Saturday</c:v>
                </c:pt>
                <c:pt idx="6">
                  <c:v>Sunday</c:v>
                </c:pt>
              </c:strCache>
            </c:strRef>
          </c:cat>
          <c:val>
            <c:numRef>
              <c:f>Time!$E$23:$E$29</c:f>
              <c:numCache>
                <c:formatCode>General</c:formatCode>
                <c:ptCount val="7"/>
                <c:pt idx="0">
                  <c:v>889.0</c:v>
                </c:pt>
                <c:pt idx="1">
                  <c:v>887.0</c:v>
                </c:pt>
                <c:pt idx="2">
                  <c:v>933.0</c:v>
                </c:pt>
                <c:pt idx="3">
                  <c:v>977.0</c:v>
                </c:pt>
                <c:pt idx="4">
                  <c:v>1186.0</c:v>
                </c:pt>
                <c:pt idx="5">
                  <c:v>1124.0</c:v>
                </c:pt>
                <c:pt idx="6">
                  <c:v>901.0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137913248"/>
        <c:axId val="1089513840"/>
      </c:barChart>
      <c:catAx>
        <c:axId val="113791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9513840"/>
        <c:crosses val="autoZero"/>
        <c:auto val="1"/>
        <c:lblAlgn val="ctr"/>
        <c:lblOffset val="100"/>
        <c:noMultiLvlLbl val="0"/>
      </c:catAx>
      <c:valAx>
        <c:axId val="108951384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Vehicle Crashes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791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Crashes by Hour of Day at Red Light Camera Before and After Installation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Time!$A$31:$A$54</c:f>
              <c:numCache>
                <c:formatCode>General</c:formatCode>
                <c:ptCount val="24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</c:numCache>
            </c:numRef>
          </c:cat>
          <c:val>
            <c:numRef>
              <c:f>Time!$B$31:$B$54</c:f>
            </c:numRef>
          </c:val>
          <c:smooth val="0"/>
        </c:ser>
        <c:ser>
          <c:idx val="1"/>
          <c:order val="1"/>
          <c:tx>
            <c:v>Before</c:v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cat>
            <c:numRef>
              <c:f>Time!$A$31:$A$54</c:f>
              <c:numCache>
                <c:formatCode>General</c:formatCode>
                <c:ptCount val="24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</c:numCache>
            </c:numRef>
          </c:cat>
          <c:val>
            <c:numRef>
              <c:f>Time!$C$31:$C$54</c:f>
              <c:numCache>
                <c:formatCode>General</c:formatCode>
                <c:ptCount val="24"/>
                <c:pt idx="0">
                  <c:v>140.0</c:v>
                </c:pt>
                <c:pt idx="1">
                  <c:v>738.0</c:v>
                </c:pt>
                <c:pt idx="2">
                  <c:v>137.0</c:v>
                </c:pt>
                <c:pt idx="3">
                  <c:v>115.0</c:v>
                </c:pt>
                <c:pt idx="4">
                  <c:v>91.0</c:v>
                </c:pt>
                <c:pt idx="5">
                  <c:v>107.0</c:v>
                </c:pt>
                <c:pt idx="6">
                  <c:v>186.0</c:v>
                </c:pt>
                <c:pt idx="7">
                  <c:v>291.0</c:v>
                </c:pt>
                <c:pt idx="8">
                  <c:v>298.0</c:v>
                </c:pt>
                <c:pt idx="9">
                  <c:v>256.0</c:v>
                </c:pt>
                <c:pt idx="10">
                  <c:v>34.0</c:v>
                </c:pt>
                <c:pt idx="11">
                  <c:v>27.0</c:v>
                </c:pt>
                <c:pt idx="12">
                  <c:v>23.0</c:v>
                </c:pt>
                <c:pt idx="13">
                  <c:v>712.0</c:v>
                </c:pt>
                <c:pt idx="14">
                  <c:v>429.0</c:v>
                </c:pt>
                <c:pt idx="15">
                  <c:v>461.0</c:v>
                </c:pt>
                <c:pt idx="16">
                  <c:v>425.0</c:v>
                </c:pt>
                <c:pt idx="17">
                  <c:v>442.0</c:v>
                </c:pt>
                <c:pt idx="18">
                  <c:v>393.0</c:v>
                </c:pt>
                <c:pt idx="19">
                  <c:v>314.0</c:v>
                </c:pt>
                <c:pt idx="20">
                  <c:v>266.0</c:v>
                </c:pt>
                <c:pt idx="21">
                  <c:v>272.0</c:v>
                </c:pt>
                <c:pt idx="22">
                  <c:v>236.0</c:v>
                </c:pt>
                <c:pt idx="23">
                  <c:v>206.0</c:v>
                </c:pt>
              </c:numCache>
            </c:numRef>
          </c:val>
          <c:smooth val="0"/>
        </c:ser>
        <c:ser>
          <c:idx val="3"/>
          <c:order val="3"/>
          <c:tx>
            <c:v>After</c:v>
          </c:tx>
          <c:spPr>
            <a:ln w="317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</c:marker>
          <c:cat>
            <c:numRef>
              <c:f>Time!$A$31:$A$54</c:f>
              <c:numCache>
                <c:formatCode>General</c:formatCode>
                <c:ptCount val="24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</c:numCache>
            </c:numRef>
          </c:cat>
          <c:val>
            <c:numRef>
              <c:f>Time!$E$31:$E$54</c:f>
              <c:numCache>
                <c:formatCode>General</c:formatCode>
                <c:ptCount val="24"/>
                <c:pt idx="0">
                  <c:v>105.0</c:v>
                </c:pt>
                <c:pt idx="1">
                  <c:v>409.0</c:v>
                </c:pt>
                <c:pt idx="2">
                  <c:v>115.0</c:v>
                </c:pt>
                <c:pt idx="3">
                  <c:v>70.0</c:v>
                </c:pt>
                <c:pt idx="4">
                  <c:v>71.0</c:v>
                </c:pt>
                <c:pt idx="5">
                  <c:v>96.0</c:v>
                </c:pt>
                <c:pt idx="6">
                  <c:v>129.0</c:v>
                </c:pt>
                <c:pt idx="7">
                  <c:v>187.0</c:v>
                </c:pt>
                <c:pt idx="8">
                  <c:v>308.0</c:v>
                </c:pt>
                <c:pt idx="9">
                  <c:v>275.0</c:v>
                </c:pt>
                <c:pt idx="10">
                  <c:v>113.0</c:v>
                </c:pt>
                <c:pt idx="11">
                  <c:v>156.0</c:v>
                </c:pt>
                <c:pt idx="12">
                  <c:v>147.0</c:v>
                </c:pt>
                <c:pt idx="13">
                  <c:v>525.0</c:v>
                </c:pt>
                <c:pt idx="14">
                  <c:v>374.0</c:v>
                </c:pt>
                <c:pt idx="15">
                  <c:v>441.0</c:v>
                </c:pt>
                <c:pt idx="16">
                  <c:v>418.0</c:v>
                </c:pt>
                <c:pt idx="17">
                  <c:v>503.0</c:v>
                </c:pt>
                <c:pt idx="18">
                  <c:v>456.0</c:v>
                </c:pt>
                <c:pt idx="19">
                  <c:v>304.0</c:v>
                </c:pt>
                <c:pt idx="20">
                  <c:v>299.0</c:v>
                </c:pt>
                <c:pt idx="21">
                  <c:v>236.0</c:v>
                </c:pt>
                <c:pt idx="22">
                  <c:v>260.0</c:v>
                </c:pt>
                <c:pt idx="23">
                  <c:v>211.0</c:v>
                </c:pt>
              </c:numCache>
            </c:numRef>
          </c:val>
          <c:smooth val="0"/>
        </c:ser>
        <c:dLbls>
          <c:dLblPos val="ctr"/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3866272"/>
        <c:axId val="1093870176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spPr>
                  <a:ln w="317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Time!$A$31:$A$54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0.0</c:v>
                      </c:pt>
                      <c:pt idx="1">
                        <c:v>1.0</c:v>
                      </c:pt>
                      <c:pt idx="2">
                        <c:v>2.0</c:v>
                      </c:pt>
                      <c:pt idx="3">
                        <c:v>3.0</c:v>
                      </c:pt>
                      <c:pt idx="4">
                        <c:v>4.0</c:v>
                      </c:pt>
                      <c:pt idx="5">
                        <c:v>5.0</c:v>
                      </c:pt>
                      <c:pt idx="6">
                        <c:v>6.0</c:v>
                      </c:pt>
                      <c:pt idx="7">
                        <c:v>7.0</c:v>
                      </c:pt>
                      <c:pt idx="8">
                        <c:v>8.0</c:v>
                      </c:pt>
                      <c:pt idx="9">
                        <c:v>9.0</c:v>
                      </c:pt>
                      <c:pt idx="10">
                        <c:v>10.0</c:v>
                      </c:pt>
                      <c:pt idx="11">
                        <c:v>11.0</c:v>
                      </c:pt>
                      <c:pt idx="12">
                        <c:v>12.0</c:v>
                      </c:pt>
                      <c:pt idx="13">
                        <c:v>13.0</c:v>
                      </c:pt>
                      <c:pt idx="14">
                        <c:v>14.0</c:v>
                      </c:pt>
                      <c:pt idx="15">
                        <c:v>15.0</c:v>
                      </c:pt>
                      <c:pt idx="16">
                        <c:v>16.0</c:v>
                      </c:pt>
                      <c:pt idx="17">
                        <c:v>17.0</c:v>
                      </c:pt>
                      <c:pt idx="18">
                        <c:v>18.0</c:v>
                      </c:pt>
                      <c:pt idx="19">
                        <c:v>19.0</c:v>
                      </c:pt>
                      <c:pt idx="20">
                        <c:v>20.0</c:v>
                      </c:pt>
                      <c:pt idx="21">
                        <c:v>21.0</c:v>
                      </c:pt>
                      <c:pt idx="22">
                        <c:v>22.0</c:v>
                      </c:pt>
                      <c:pt idx="23">
                        <c:v>23.0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Time!$D$31:$D$54</c15:sqref>
                        </c15:formulaRef>
                      </c:ext>
                    </c:extLst>
                    <c:numCache>
                      <c:formatCode>0.0%</c:formatCode>
                      <c:ptCount val="24"/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10938662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Hour of Day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3870176"/>
        <c:crosses val="autoZero"/>
        <c:auto val="1"/>
        <c:lblAlgn val="ctr"/>
        <c:lblOffset val="100"/>
        <c:noMultiLvlLbl val="0"/>
      </c:catAx>
      <c:valAx>
        <c:axId val="109387017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Total Crashes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3866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44056-5267-5A4B-884A-05890B66FDAF}" type="datetimeFigureOut">
              <a:rPr lang="en-US" smtClean="0"/>
              <a:t>4/26/17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DE238-6A9D-A344-9782-A24CDB5E0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42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Problems, the government cited itself.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DE238-6A9D-A344-9782-A24CDB5E02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99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stats.idre.ucla.edu</a:t>
            </a:r>
            <a:r>
              <a:rPr lang="en-US" dirty="0" smtClean="0"/>
              <a:t>/</a:t>
            </a:r>
            <a:r>
              <a:rPr lang="en-US" dirty="0" err="1" smtClean="0"/>
              <a:t>stata</a:t>
            </a:r>
            <a:r>
              <a:rPr lang="en-US" dirty="0" smtClean="0"/>
              <a:t>/seminars/regression-models-with-count-data/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DE238-6A9D-A344-9782-A24CDB5E02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81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negative binomial distribution, also known as the Pascal distribution or </a:t>
            </a:r>
            <a:r>
              <a:rPr lang="en-US" dirty="0" err="1" smtClean="0"/>
              <a:t>Pólya</a:t>
            </a:r>
            <a:r>
              <a:rPr lang="en-US" dirty="0" smtClean="0"/>
              <a:t> distribution, gives the probability of successes and failures in trials, and success on the </a:t>
            </a:r>
            <a:r>
              <a:rPr lang="en-US" dirty="0" err="1" smtClean="0"/>
              <a:t>th</a:t>
            </a:r>
            <a:r>
              <a:rPr lang="en-US" dirty="0" smtClean="0"/>
              <a:t> trial. </a:t>
            </a:r>
          </a:p>
          <a:p>
            <a:endParaRPr lang="en-US" dirty="0" smtClean="0"/>
          </a:p>
          <a:p>
            <a:r>
              <a:rPr lang="en-US" dirty="0" smtClean="0"/>
              <a:t>is a discrete probability distribution that expresses the probability of a given number of events occurring in a fixed interval of time and/or space if these events occur with a known average rate and independently of the time since the last event.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DE238-6A9D-A344-9782-A24CDB5E02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2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negative binomial distribution, also known as the Pascal distribution or </a:t>
            </a:r>
            <a:r>
              <a:rPr lang="en-US" dirty="0" err="1" smtClean="0"/>
              <a:t>Pólya</a:t>
            </a:r>
            <a:r>
              <a:rPr lang="en-US" dirty="0" smtClean="0"/>
              <a:t> distribution, gives the probability of successes and failures in trials, and success on the </a:t>
            </a:r>
            <a:r>
              <a:rPr lang="en-US" dirty="0" err="1" smtClean="0"/>
              <a:t>th</a:t>
            </a:r>
            <a:r>
              <a:rPr lang="en-US" dirty="0" smtClean="0"/>
              <a:t> trial. </a:t>
            </a:r>
          </a:p>
          <a:p>
            <a:endParaRPr lang="en-US" dirty="0" smtClean="0"/>
          </a:p>
          <a:p>
            <a:r>
              <a:rPr lang="en-US" dirty="0" smtClean="0"/>
              <a:t>is a discrete probability distribution that expresses the probability of a given number of events occurring in a fixed interval of time and/or space if these events occur with a known average rate and independently of the time since the last event.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DE238-6A9D-A344-9782-A24CDB5E02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6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negative binomial distribution, also known as the Pascal distribution or </a:t>
            </a:r>
            <a:r>
              <a:rPr lang="en-US" dirty="0" err="1" smtClean="0"/>
              <a:t>Pólya</a:t>
            </a:r>
            <a:r>
              <a:rPr lang="en-US" dirty="0" smtClean="0"/>
              <a:t> distribution, gives the probability of successes and failures in trials, and success on the </a:t>
            </a:r>
            <a:r>
              <a:rPr lang="en-US" dirty="0" err="1" smtClean="0"/>
              <a:t>th</a:t>
            </a:r>
            <a:r>
              <a:rPr lang="en-US" dirty="0" smtClean="0"/>
              <a:t> trial. </a:t>
            </a:r>
          </a:p>
          <a:p>
            <a:endParaRPr lang="en-US" dirty="0" smtClean="0"/>
          </a:p>
          <a:p>
            <a:r>
              <a:rPr lang="en-US" dirty="0" smtClean="0"/>
              <a:t>is a discrete probability distribution that expresses the probability of a given number of events occurring in a fixed interval of time and/or space if these events occur with a known average rate and independently of the time since the last event.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DE238-6A9D-A344-9782-A24CDB5E02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50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negative binomial distribution, also known as the Pascal distribution or </a:t>
            </a:r>
            <a:r>
              <a:rPr lang="en-US" dirty="0" err="1" smtClean="0"/>
              <a:t>Pólya</a:t>
            </a:r>
            <a:r>
              <a:rPr lang="en-US" dirty="0" smtClean="0"/>
              <a:t> distribution, gives the probability of successes and failures in trials, and success on the </a:t>
            </a:r>
            <a:r>
              <a:rPr lang="en-US" dirty="0" err="1" smtClean="0"/>
              <a:t>th</a:t>
            </a:r>
            <a:r>
              <a:rPr lang="en-US" dirty="0" smtClean="0"/>
              <a:t> trial. </a:t>
            </a:r>
          </a:p>
          <a:p>
            <a:endParaRPr lang="en-US" dirty="0" smtClean="0"/>
          </a:p>
          <a:p>
            <a:r>
              <a:rPr lang="en-US" dirty="0" smtClean="0"/>
              <a:t>is a discrete probability distribution that expresses the probability of a given number of events occurring in a fixed interval of time and/or space if these events occur with a known average rate and independently of the time since the last event.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DE238-6A9D-A344-9782-A24CDB5E02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79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negative binomial distribution, also known as the Pascal distribution or </a:t>
            </a:r>
            <a:r>
              <a:rPr lang="en-US" dirty="0" err="1" smtClean="0"/>
              <a:t>Pólya</a:t>
            </a:r>
            <a:r>
              <a:rPr lang="en-US" dirty="0" smtClean="0"/>
              <a:t> distribution, gives the probability of successes and failures in trials, and success on the </a:t>
            </a:r>
            <a:r>
              <a:rPr lang="en-US" dirty="0" err="1" smtClean="0"/>
              <a:t>th</a:t>
            </a:r>
            <a:r>
              <a:rPr lang="en-US" dirty="0" smtClean="0"/>
              <a:t> trial. </a:t>
            </a:r>
          </a:p>
          <a:p>
            <a:endParaRPr lang="en-US" dirty="0" smtClean="0"/>
          </a:p>
          <a:p>
            <a:r>
              <a:rPr lang="en-US" dirty="0" smtClean="0"/>
              <a:t>is a discrete probability distribution that expresses the probability of a given number of events occurring in a fixed interval of time and/or space if these events occur with a known average rate and independently of the time since the last event.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DE238-6A9D-A344-9782-A24CDB5E02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56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1"/>
          <a:stretch/>
        </p:blipFill>
        <p:spPr>
          <a:xfrm>
            <a:off x="0" y="0"/>
            <a:ext cx="7603375" cy="6887782"/>
          </a:xfrm>
          <a:prstGeom prst="rect">
            <a:avLst/>
          </a:prstGeom>
          <a:effectLst>
            <a:reflection endPos="65000" dist="50800" dir="5400000" sy="-100000" algn="bl" rotWithShape="0"/>
            <a:softEdge rad="4318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2" y="18067"/>
            <a:ext cx="12214861" cy="6881611"/>
          </a:xfrm>
          <a:prstGeom prst="rect">
            <a:avLst/>
          </a:prstGeom>
          <a:effectLst>
            <a:reflection stA="19000" endPos="65000" dist="50800" dir="5400000" sy="-100000" algn="bl" rotWithShape="0"/>
          </a:effec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38200" y="3531800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820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2529" y="2025132"/>
            <a:ext cx="9144000" cy="164149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Red Light Traffic Cameras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3187" y="3518733"/>
            <a:ext cx="9144000" cy="97709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Evaluating if Chicago’s Red Light Cameras Reduce Total Crashes and  Injuries at Intersections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7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968" y="311726"/>
            <a:ext cx="5907232" cy="1325563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Traffic Volume and Red Light Camera Locations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186488" y="2296391"/>
            <a:ext cx="555783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Are the Camera Location Optimally  Located?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Some Wards have No Cameras or just share a boarder camera 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Why is so much traffic volume on the Southside have little to few cameras?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93"/>
          <a:stretch/>
        </p:blipFill>
        <p:spPr>
          <a:xfrm>
            <a:off x="1" y="0"/>
            <a:ext cx="57864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8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968" y="311726"/>
            <a:ext cx="590723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Random Red Light Camera Locations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6576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6488" y="2296391"/>
            <a:ext cx="555783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Intersections were chosen by a randomizer in excel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40 Total Intersections </a:t>
            </a:r>
            <a:r>
              <a:rPr lang="mr-IN" sz="2400" dirty="0" smtClean="0"/>
              <a:t>–</a:t>
            </a:r>
            <a:r>
              <a:rPr lang="en-US" sz="2400" dirty="0" smtClean="0"/>
              <a:t> 37 Intersections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3 Intersections had no After Camera Installation Date Data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046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8669"/>
            <a:ext cx="10515600" cy="1325563"/>
          </a:xfrm>
        </p:spPr>
        <p:txBody>
          <a:bodyPr/>
          <a:lstStyle/>
          <a:p>
            <a:r>
              <a:rPr lang="en-US" dirty="0" smtClean="0"/>
              <a:t>Results of Study :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30614"/>
              </p:ext>
            </p:extLst>
          </p:nvPr>
        </p:nvGraphicFramePr>
        <p:xfrm>
          <a:off x="385765" y="1514232"/>
          <a:ext cx="11401427" cy="5018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4523"/>
                <a:gridCol w="2708433"/>
                <a:gridCol w="1492093"/>
                <a:gridCol w="2539916"/>
                <a:gridCol w="1432009"/>
                <a:gridCol w="1314453"/>
              </a:tblGrid>
              <a:tr h="454917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Table 1</a:t>
                      </a:r>
                      <a:endParaRPr lang="en-US" sz="2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16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Intersections w/Red Light Cameras 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Before Implementation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(n= 17,378)</a:t>
                      </a:r>
                      <a:endParaRPr lang="en-US" sz="3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Percentage</a:t>
                      </a:r>
                      <a:endParaRPr lang="en-US" sz="3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Intersections w/Red Light Cameras 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After Implementation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(n=6897)</a:t>
                      </a:r>
                      <a:endParaRPr lang="en-US" sz="3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Percentage</a:t>
                      </a:r>
                      <a:endParaRPr lang="en-US" sz="32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Difference</a:t>
                      </a:r>
                      <a:endParaRPr lang="en-US" sz="3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5686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Number of Vehicles Involved Mean (SD)</a:t>
                      </a:r>
                      <a:endParaRPr lang="en-US" sz="32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2.073 (0.476)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2.075 (0.489)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36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36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3554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Crash Severity</a:t>
                      </a:r>
                      <a:endParaRPr lang="en-US" sz="32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36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36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36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3554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Fatal</a:t>
                      </a:r>
                      <a:endParaRPr lang="en-US" sz="32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30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0.2%</a:t>
                      </a:r>
                      <a:endParaRPr lang="en-US" sz="36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23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0.3%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-0.2%</a:t>
                      </a:r>
                      <a:endParaRPr lang="en-US" sz="36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3554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Injury</a:t>
                      </a:r>
                      <a:endParaRPr lang="en-US" sz="32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3477</a:t>
                      </a:r>
                      <a:endParaRPr lang="en-US" sz="36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20.0%</a:t>
                      </a:r>
                      <a:endParaRPr lang="en-US" sz="36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1499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21.7%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-1.7%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2843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Property Damage</a:t>
                      </a:r>
                      <a:endParaRPr lang="en-US" sz="32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13871</a:t>
                      </a:r>
                      <a:endParaRPr lang="en-US" sz="36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79.8%</a:t>
                      </a:r>
                      <a:endParaRPr lang="en-US" sz="36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5375</a:t>
                      </a:r>
                      <a:endParaRPr lang="en-US" sz="36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77.9%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1.9%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238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13" y="0"/>
            <a:ext cx="10515600" cy="1325563"/>
          </a:xfrm>
        </p:spPr>
        <p:txBody>
          <a:bodyPr/>
          <a:lstStyle/>
          <a:p>
            <a:r>
              <a:rPr lang="en-US" dirty="0" smtClean="0"/>
              <a:t>Results of Study :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64414"/>
              </p:ext>
            </p:extLst>
          </p:nvPr>
        </p:nvGraphicFramePr>
        <p:xfrm>
          <a:off x="800100" y="1116307"/>
          <a:ext cx="10296525" cy="57416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4095"/>
                <a:gridCol w="2135762"/>
                <a:gridCol w="1247454"/>
                <a:gridCol w="2172984"/>
                <a:gridCol w="1177033"/>
                <a:gridCol w="1539197"/>
              </a:tblGrid>
              <a:tr h="355859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Table </a:t>
                      </a:r>
                      <a:r>
                        <a:rPr lang="en-US" sz="28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86195">
                <a:tc>
                  <a:txBody>
                    <a:bodyPr/>
                    <a:lstStyle/>
                    <a:p>
                      <a:endParaRPr lang="en-US" sz="2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Intersections w/Red Light Cameras (mean)</a:t>
                      </a:r>
                      <a:br>
                        <a:rPr lang="en-US" sz="16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16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Before Implementation</a:t>
                      </a:r>
                      <a:br>
                        <a:rPr lang="en-US" sz="16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endParaRPr lang="en-US" sz="2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Percentage</a:t>
                      </a:r>
                      <a:endParaRPr lang="en-US" sz="2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(N=11308)</a:t>
                      </a:r>
                      <a:endParaRPr lang="en-US" sz="2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Intersections w/Red Light Cameras (mean)</a:t>
                      </a:r>
                      <a:br>
                        <a:rPr lang="en-US" sz="16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16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After Implementation</a:t>
                      </a:r>
                      <a:br>
                        <a:rPr lang="en-US" sz="16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endParaRPr lang="en-US" sz="2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Percentage</a:t>
                      </a:r>
                      <a:endParaRPr lang="en-US" sz="24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(N=5330)</a:t>
                      </a:r>
                      <a:endParaRPr lang="en-US" sz="24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Difference</a:t>
                      </a:r>
                      <a:endParaRPr lang="en-US" sz="2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4448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Number of Fatalities</a:t>
                      </a:r>
                      <a:endParaRPr lang="en-US" sz="2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30</a:t>
                      </a:r>
                      <a:endParaRPr lang="en-US" sz="3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0.1%</a:t>
                      </a:r>
                      <a:endParaRPr lang="en-US" sz="3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28</a:t>
                      </a:r>
                      <a:endParaRPr lang="en-US" sz="3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0.1%</a:t>
                      </a:r>
                      <a:endParaRPr lang="en-US" sz="32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-0.1%</a:t>
                      </a:r>
                      <a:endParaRPr lang="en-US" sz="32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4448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Number of Injuries</a:t>
                      </a:r>
                      <a:endParaRPr lang="en-US" sz="2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5639</a:t>
                      </a:r>
                      <a:endParaRPr lang="en-US" sz="32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9.6%</a:t>
                      </a:r>
                      <a:endParaRPr lang="en-US" sz="32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2651</a:t>
                      </a:r>
                      <a:endParaRPr lang="en-US" sz="3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10.7%</a:t>
                      </a:r>
                      <a:endParaRPr lang="en-US" sz="3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-1.1%</a:t>
                      </a:r>
                      <a:endParaRPr lang="en-US" sz="32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6672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Number of Disabling Injuries</a:t>
                      </a:r>
                      <a:endParaRPr lang="en-US" sz="2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695</a:t>
                      </a:r>
                      <a:endParaRPr lang="en-US" sz="32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1.2%</a:t>
                      </a:r>
                      <a:endParaRPr lang="en-US" sz="32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289</a:t>
                      </a:r>
                      <a:endParaRPr lang="en-US" sz="3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1.2%</a:t>
                      </a:r>
                      <a:endParaRPr lang="en-US" sz="3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0.0%</a:t>
                      </a:r>
                      <a:endParaRPr lang="en-US" sz="3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6672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Number of Non-disabling Injuries</a:t>
                      </a:r>
                      <a:endParaRPr lang="en-US" sz="2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2773</a:t>
                      </a:r>
                      <a:endParaRPr lang="en-US" sz="32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4.7%</a:t>
                      </a:r>
                      <a:endParaRPr lang="en-US" sz="32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1199</a:t>
                      </a:r>
                      <a:endParaRPr lang="en-US" sz="32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4.8%</a:t>
                      </a:r>
                      <a:endParaRPr lang="en-US" sz="3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-0.1%</a:t>
                      </a:r>
                      <a:endParaRPr lang="en-US" sz="3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4448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Number of Possible Injuries</a:t>
                      </a:r>
                      <a:endParaRPr lang="en-US" sz="2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2171</a:t>
                      </a:r>
                      <a:endParaRPr lang="en-US" sz="32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3.7%</a:t>
                      </a:r>
                      <a:endParaRPr lang="en-US" sz="32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1163</a:t>
                      </a:r>
                      <a:endParaRPr lang="en-US" sz="32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4.7%</a:t>
                      </a:r>
                      <a:endParaRPr lang="en-US" sz="3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-1.0%</a:t>
                      </a:r>
                      <a:endParaRPr lang="en-US" sz="3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4448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Number of Non-injuries</a:t>
                      </a:r>
                      <a:endParaRPr lang="en-US" sz="2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47340</a:t>
                      </a:r>
                      <a:endParaRPr lang="en-US" sz="32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80.7%</a:t>
                      </a:r>
                      <a:endParaRPr lang="en-US" sz="32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19419</a:t>
                      </a:r>
                      <a:endParaRPr lang="en-US" sz="32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78.5%</a:t>
                      </a:r>
                      <a:endParaRPr lang="en-US" sz="32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2.3%</a:t>
                      </a:r>
                      <a:endParaRPr lang="en-US" sz="3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4448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Total Persons Involved</a:t>
                      </a:r>
                      <a:endParaRPr lang="en-US" sz="2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58648</a:t>
                      </a:r>
                      <a:endParaRPr lang="en-US" sz="3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100.0%</a:t>
                      </a:r>
                      <a:endParaRPr lang="en-US" sz="32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24749</a:t>
                      </a:r>
                      <a:endParaRPr lang="en-US" sz="32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100.0%</a:t>
                      </a:r>
                      <a:endParaRPr lang="en-US" sz="3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3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88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8669"/>
            <a:ext cx="10515600" cy="1325563"/>
          </a:xfrm>
        </p:spPr>
        <p:txBody>
          <a:bodyPr/>
          <a:lstStyle/>
          <a:p>
            <a:r>
              <a:rPr lang="en-US" dirty="0" smtClean="0"/>
              <a:t>Results of </a:t>
            </a:r>
            <a:r>
              <a:rPr lang="en-US" smtClean="0"/>
              <a:t>Study :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630367"/>
              </p:ext>
            </p:extLst>
          </p:nvPr>
        </p:nvGraphicFramePr>
        <p:xfrm>
          <a:off x="6029325" y="111086"/>
          <a:ext cx="5670868" cy="39471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0946"/>
                <a:gridCol w="1769961"/>
                <a:gridCol w="1769961"/>
              </a:tblGrid>
              <a:tr h="309865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Table </a:t>
                      </a:r>
                      <a:r>
                        <a:rPr lang="en-US" sz="2000" dirty="0" smtClean="0">
                          <a:effectLst/>
                        </a:rPr>
                        <a:t>3</a:t>
                      </a:r>
                      <a:endParaRPr lang="en-US" sz="3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4392"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Intersections w/Red Light Cameras (mean)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Before Implementation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(n=)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Intersections w/Red Light Cameras (mean)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After Implementation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(n=)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647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Number of Occupants - Mean (SD)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1.94 (1.085)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1.58 (1.036)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098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Age - mean (SD) 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46.146 (27.63)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50.058 (29.64)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098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AgeNew-mean (SD)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36.027(16.011)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36.39 (15.89)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647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Blood Alcohol Level - Mean (sd)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0.006 (0.046)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0.001 (0.015)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685601"/>
              </p:ext>
            </p:extLst>
          </p:nvPr>
        </p:nvGraphicFramePr>
        <p:xfrm>
          <a:off x="285751" y="4135784"/>
          <a:ext cx="10782303" cy="25719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8824"/>
                <a:gridCol w="2843212"/>
                <a:gridCol w="2000250"/>
                <a:gridCol w="2600325"/>
                <a:gridCol w="1309692"/>
              </a:tblGrid>
              <a:tr h="283388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Table </a:t>
                      </a:r>
                      <a:r>
                        <a:rPr lang="en-US" sz="2000" dirty="0" smtClean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258" marR="552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3556"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charset="0"/>
                      </a:endParaRPr>
                    </a:p>
                  </a:txBody>
                  <a:tcPr marL="55258" marR="5525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Intersections w/Red Light Cameras (mean)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Before Implementation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(n=)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258" marR="5525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Percentage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258" marR="5525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Intersections w/Red Light Cameras (mean)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After Implementation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(n=)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258" marR="5525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Percentage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258" marR="55258" marT="0" marB="0"/>
                </a:tc>
              </a:tr>
              <a:tr h="2833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Sex (Driver)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258" marR="55258" marT="0" marB="0"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charset="0"/>
                      </a:endParaRPr>
                    </a:p>
                  </a:txBody>
                  <a:tcPr marL="55258" marR="55258" marT="0" marB="0"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charset="0"/>
                      </a:endParaRPr>
                    </a:p>
                  </a:txBody>
                  <a:tcPr marL="55258" marR="55258" marT="0" marB="0"/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charset="0"/>
                      </a:endParaRPr>
                    </a:p>
                  </a:txBody>
                  <a:tcPr marL="55258" marR="55258" marT="0" marB="0"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charset="0"/>
                      </a:endParaRPr>
                    </a:p>
                  </a:txBody>
                  <a:tcPr marL="55258" marR="55258" marT="0" marB="0"/>
                </a:tc>
              </a:tr>
              <a:tr h="2833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Male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258" marR="5525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8527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258" marR="5525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49.1%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258" marR="5525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3381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258" marR="5525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49.5%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258" marR="55258" marT="0" marB="0"/>
                </a:tc>
              </a:tr>
              <a:tr h="2833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Female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258" marR="5525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5902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258" marR="5525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34.0%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258" marR="5525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2366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258" marR="5525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34.6%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258" marR="55258" marT="0" marB="0"/>
                </a:tc>
              </a:tr>
              <a:tr h="2833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Unspecified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258" marR="5525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2949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258" marR="5525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17.0%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258" marR="5525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1090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258" marR="5525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15.9%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258" marR="5525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35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0"/>
            <a:ext cx="10515600" cy="1325563"/>
          </a:xfrm>
        </p:spPr>
        <p:txBody>
          <a:bodyPr/>
          <a:lstStyle/>
          <a:p>
            <a:r>
              <a:rPr lang="en-US" dirty="0" smtClean="0"/>
              <a:t>Results: Time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03764"/>
              </p:ext>
            </p:extLst>
          </p:nvPr>
        </p:nvGraphicFramePr>
        <p:xfrm>
          <a:off x="485776" y="1325563"/>
          <a:ext cx="10944224" cy="500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4086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3" y="60326"/>
            <a:ext cx="10515600" cy="1325563"/>
          </a:xfrm>
        </p:spPr>
        <p:txBody>
          <a:bodyPr/>
          <a:lstStyle/>
          <a:p>
            <a:r>
              <a:rPr lang="en-US" dirty="0" smtClean="0"/>
              <a:t>Results: Time 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040487"/>
              </p:ext>
            </p:extLst>
          </p:nvPr>
        </p:nvGraphicFramePr>
        <p:xfrm>
          <a:off x="471488" y="1185864"/>
          <a:ext cx="11029950" cy="5500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2976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Results: Random Intercept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238" y="1325563"/>
            <a:ext cx="102338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Dependent Variables: Attempted</a:t>
            </a:r>
          </a:p>
          <a:p>
            <a:pPr lvl="1"/>
            <a:r>
              <a:rPr lang="en-US" dirty="0" smtClean="0"/>
              <a:t>Injury Rate per Persons</a:t>
            </a:r>
          </a:p>
          <a:p>
            <a:pPr lvl="1"/>
            <a:r>
              <a:rPr lang="en-US" dirty="0" smtClean="0"/>
              <a:t>Injury Rate per Crashes</a:t>
            </a:r>
          </a:p>
          <a:p>
            <a:pPr lvl="1"/>
            <a:r>
              <a:rPr lang="en-US" dirty="0" smtClean="0"/>
              <a:t>Total Crashes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Independent Variables: Attempted</a:t>
            </a:r>
          </a:p>
          <a:p>
            <a:pPr lvl="1"/>
            <a:r>
              <a:rPr lang="en-US" dirty="0" smtClean="0"/>
              <a:t>Intersection Type-2 or 3</a:t>
            </a:r>
          </a:p>
          <a:p>
            <a:pPr lvl="1"/>
            <a:r>
              <a:rPr lang="en-US" dirty="0" smtClean="0"/>
              <a:t>Number of Traffic Lanes</a:t>
            </a:r>
          </a:p>
          <a:p>
            <a:pPr lvl="1"/>
            <a:r>
              <a:rPr lang="en-US" dirty="0" smtClean="0"/>
              <a:t>Bus Stop at Intersection</a:t>
            </a:r>
          </a:p>
          <a:p>
            <a:pPr lvl="1"/>
            <a:r>
              <a:rPr lang="en-US" dirty="0" smtClean="0"/>
              <a:t>Dummy Time</a:t>
            </a:r>
          </a:p>
          <a:p>
            <a:pPr lvl="1"/>
            <a:r>
              <a:rPr lang="en-US" dirty="0" smtClean="0"/>
              <a:t>Red Light Binary Intervention </a:t>
            </a:r>
          </a:p>
        </p:txBody>
      </p:sp>
    </p:spTree>
    <p:extLst>
      <p:ext uri="{BB962C8B-B14F-4D97-AF65-F5344CB8AC3E}">
        <p14:creationId xmlns:p14="http://schemas.microsoft.com/office/powerpoint/2010/main" val="329748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28688"/>
            <a:ext cx="2776537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Results: </a:t>
            </a:r>
            <a:r>
              <a:rPr lang="en-US" sz="5300" dirty="0"/>
              <a:t>Random Intercept Model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602564"/>
              </p:ext>
            </p:extLst>
          </p:nvPr>
        </p:nvGraphicFramePr>
        <p:xfrm>
          <a:off x="3057524" y="0"/>
          <a:ext cx="8934450" cy="6808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7340"/>
                <a:gridCol w="1027839"/>
                <a:gridCol w="535332"/>
                <a:gridCol w="888143"/>
                <a:gridCol w="912615"/>
                <a:gridCol w="760683"/>
                <a:gridCol w="796372"/>
                <a:gridCol w="1156319"/>
                <a:gridCol w="1129807"/>
              </a:tblGrid>
              <a:tr h="241300">
                <a:tc gridSpan="9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Table </a:t>
                      </a:r>
                      <a:r>
                        <a:rPr lang="en-US" sz="2000" dirty="0" smtClean="0">
                          <a:effectLst/>
                        </a:rPr>
                        <a:t>6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746">
                <a:tc gridSpan="9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Summary of Negative Binominal Zero Inflated Random Intercept Model for Total Traffic Crashes at Forty Random Red Light Camera Intersections in Chicago, IL (2004-2011)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055">
                <a:tc gridSpan="9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Random Intercept Model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5849"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Parameter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DF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Estimate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Standard Error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 Value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Pr</a:t>
                      </a:r>
                      <a:r>
                        <a:rPr lang="en-US" sz="1400" dirty="0">
                          <a:effectLst/>
                        </a:rPr>
                        <a:t> &gt; |t|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(95%)Lower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(95%)Upper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309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Intercept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39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0.5842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0.260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2.25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0.030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0.059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1.110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111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Time Trend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b1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39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-0.0012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0.001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-1.45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0.154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-0.003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0.000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6867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Red Light Camera Binary Intervention*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b2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39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-0.0844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0.040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-2.12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0.041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-0.165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-0.004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578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Number of Traffic Lanes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b4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39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0.0860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0.034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2.56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0.015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0.018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0.154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82904">
                <a:tc gridSpan="9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Zero-Inflated Random Intercept Model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8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Zero Inflated Intercept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39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0.5911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0.156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3.78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0.001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0.275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0.907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578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Zero Inflated Time Trend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a1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39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-0.2125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0.018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-11.75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&lt;.0001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-0.249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-0.176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6867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Zero Inflated Red Light Camera Intervention^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a2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39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0.8989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0.522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1.72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0.093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-0.157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1.954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82904">
                <a:tc gridSpan="9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Negative Binominal Distribution and Model Choice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8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Random Intercept model*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sigma2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39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0.1882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0.045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4.21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0.000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0.098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0.279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6429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Negative </a:t>
                      </a:r>
                      <a:r>
                        <a:rPr lang="en-US" sz="1600" dirty="0">
                          <a:effectLst/>
                        </a:rPr>
                        <a:t>Binomial Distribution*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alpha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39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0.0521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0.009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5.56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&lt;.0001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0.033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0.071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55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6537"/>
            <a:ext cx="10515600" cy="1325563"/>
          </a:xfrm>
        </p:spPr>
        <p:txBody>
          <a:bodyPr/>
          <a:lstStyle/>
          <a:p>
            <a:r>
              <a:rPr lang="en-US" dirty="0" smtClean="0"/>
              <a:t>Summary of 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2100"/>
            <a:ext cx="102338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Chicago’s Red-light Cameras Work at reducing Total Crashes at Red-light Camera Intersection (8.4% Reduction)</a:t>
            </a:r>
          </a:p>
          <a:p>
            <a:endParaRPr lang="en-US" dirty="0"/>
          </a:p>
          <a:p>
            <a:r>
              <a:rPr lang="en-US" dirty="0" smtClean="0"/>
              <a:t>Men are more likely to be the Driver</a:t>
            </a:r>
          </a:p>
          <a:p>
            <a:endParaRPr lang="en-US" dirty="0"/>
          </a:p>
          <a:p>
            <a:r>
              <a:rPr lang="en-US" dirty="0" smtClean="0"/>
              <a:t>Fridays / Saturdays and Midnight have natural High Crash Rates</a:t>
            </a:r>
          </a:p>
          <a:p>
            <a:endParaRPr lang="en-US" dirty="0"/>
          </a:p>
          <a:p>
            <a:r>
              <a:rPr lang="en-US" dirty="0" smtClean="0"/>
              <a:t>Descriptively, Fatalities and Injuries are down from (2004-2011) at those traffic intersections </a:t>
            </a:r>
          </a:p>
          <a:p>
            <a:endParaRPr lang="en-US" dirty="0" smtClean="0"/>
          </a:p>
          <a:p>
            <a:r>
              <a:rPr lang="en-US" dirty="0" smtClean="0"/>
              <a:t>Findings Support-IDOT, Northwestern, Chicago State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12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238" y="2239962"/>
            <a:ext cx="10233800" cy="4351338"/>
          </a:xfrm>
        </p:spPr>
        <p:txBody>
          <a:bodyPr/>
          <a:lstStyle/>
          <a:p>
            <a:r>
              <a:rPr lang="en-US" dirty="0" smtClean="0"/>
              <a:t>City of Chicago  began the Red Light Camera Program in 2003</a:t>
            </a:r>
          </a:p>
          <a:p>
            <a:endParaRPr lang="en-US" dirty="0"/>
          </a:p>
          <a:p>
            <a:r>
              <a:rPr lang="en-US" dirty="0" smtClean="0"/>
              <a:t>The City has justified the program by stating it reduces crashes and injuries</a:t>
            </a:r>
          </a:p>
          <a:p>
            <a:endParaRPr lang="en-US" dirty="0"/>
          </a:p>
          <a:p>
            <a:r>
              <a:rPr lang="en-US" dirty="0" smtClean="0"/>
              <a:t>The City cites two studies: IDOT 2005-2012 and Northwestern's 2017 report --Chicago Red Light Camera Enforcement: Best Practices &amp; Program Road Map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75" y="-96494"/>
            <a:ext cx="4158025" cy="2248799"/>
          </a:xfrm>
          <a:prstGeom prst="rect">
            <a:avLst/>
          </a:prstGeom>
          <a:ln>
            <a:noFill/>
          </a:ln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454233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Missing Data Entries, large number of zeros</a:t>
            </a:r>
          </a:p>
          <a:p>
            <a:endParaRPr lang="en-US" dirty="0" smtClean="0"/>
          </a:p>
          <a:p>
            <a:r>
              <a:rPr lang="en-US" dirty="0" smtClean="0"/>
              <a:t>Radius Geospatial Size</a:t>
            </a:r>
          </a:p>
          <a:p>
            <a:endParaRPr lang="en-US" dirty="0" smtClean="0"/>
          </a:p>
          <a:p>
            <a:r>
              <a:rPr lang="en-US" dirty="0" smtClean="0"/>
              <a:t>No Control Group for Spill Over Effect </a:t>
            </a:r>
          </a:p>
          <a:p>
            <a:endParaRPr lang="en-US" dirty="0"/>
          </a:p>
          <a:p>
            <a:r>
              <a:rPr lang="en-US" dirty="0" smtClean="0"/>
              <a:t>No Control for Crashes at Non-Red Light Camera </a:t>
            </a:r>
            <a:r>
              <a:rPr lang="en-US" dirty="0" err="1" smtClean="0"/>
              <a:t>Intersectons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136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262"/>
            <a:ext cx="10515600" cy="1325563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230312"/>
            <a:ext cx="11536750" cy="512762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Retting, Richard A., Susan A. Ferguson, and Charles M. Farmer. “Reducing Red Light Running through Longer Yellow Signal Timing and Red Light Camera Enforcement: Results of a Field Investigation.” </a:t>
            </a:r>
            <a:r>
              <a:rPr lang="en-US" i="1" dirty="0"/>
              <a:t>Accident Analysis &amp; Prevention</a:t>
            </a:r>
            <a:r>
              <a:rPr lang="en-US" dirty="0"/>
              <a:t> 40, no. 1 (January 2008): 327–33.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Mahmassani</a:t>
            </a:r>
            <a:r>
              <a:rPr lang="en-US" dirty="0" smtClean="0"/>
              <a:t>, H. S., </a:t>
            </a:r>
            <a:r>
              <a:rPr lang="en-US" dirty="0" err="1" smtClean="0"/>
              <a:t>Schofer</a:t>
            </a:r>
            <a:r>
              <a:rPr lang="en-US" dirty="0" smtClean="0"/>
              <a:t>, J. L., Johnson, B. L., </a:t>
            </a:r>
            <a:r>
              <a:rPr lang="en-US" dirty="0" err="1" smtClean="0"/>
              <a:t>Verbas</a:t>
            </a:r>
            <a:r>
              <a:rPr lang="en-US" dirty="0" smtClean="0"/>
              <a:t>, O., </a:t>
            </a:r>
            <a:r>
              <a:rPr lang="en-US" dirty="0" err="1" smtClean="0"/>
              <a:t>Elfar</a:t>
            </a:r>
            <a:r>
              <a:rPr lang="en-US" dirty="0" smtClean="0"/>
              <a:t>, A., Mittal, A., &amp; </a:t>
            </a:r>
            <a:r>
              <a:rPr lang="en-US" dirty="0" err="1" smtClean="0"/>
              <a:t>Ostojic</a:t>
            </a:r>
            <a:r>
              <a:rPr lang="en-US" dirty="0" smtClean="0"/>
              <a:t>, M. (</a:t>
            </a:r>
            <a:r>
              <a:rPr lang="en-US" dirty="0"/>
              <a:t>2017). </a:t>
            </a:r>
            <a:r>
              <a:rPr lang="en-US" sz="3000" dirty="0" smtClean="0"/>
              <a:t>Chicago Red Light Camera Enforcement</a:t>
            </a:r>
            <a:r>
              <a:rPr lang="en-US" dirty="0" smtClean="0"/>
              <a:t>. Northwestern Transportation Center</a:t>
            </a:r>
          </a:p>
          <a:p>
            <a:endParaRPr lang="en-US" dirty="0"/>
          </a:p>
          <a:p>
            <a:r>
              <a:rPr lang="en-US" dirty="0"/>
              <a:t>Kull, R. S. (2014). </a:t>
            </a:r>
            <a:r>
              <a:rPr lang="en-US" i="1" dirty="0"/>
              <a:t>The effect of red light cameras on intersection-related automobile crashes in </a:t>
            </a:r>
            <a:r>
              <a:rPr lang="en-US" i="1" dirty="0" err="1"/>
              <a:t>chicago</a:t>
            </a:r>
            <a:r>
              <a:rPr lang="en-US" i="1" dirty="0"/>
              <a:t>, </a:t>
            </a:r>
            <a:r>
              <a:rPr lang="en-US" i="1" dirty="0" err="1"/>
              <a:t>illinois</a:t>
            </a:r>
            <a:r>
              <a:rPr lang="en-US" i="1" dirty="0"/>
              <a:t> </a:t>
            </a:r>
            <a:r>
              <a:rPr lang="en-US" dirty="0"/>
              <a:t>(Order No. 1591496). Available from ProQuest Dissertations &amp; Theses Global. (1697862108).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Aeron-Thomas, Amy, and Stephane Hess. “Red-Light Cameras for the Prevention of Road Traffic Crashes.” In </a:t>
            </a:r>
            <a:r>
              <a:rPr lang="en-US" i="1" dirty="0"/>
              <a:t>Cochrane Database of Systematic Reviews</a:t>
            </a:r>
            <a:r>
              <a:rPr lang="en-US" dirty="0"/>
              <a:t>. John Wiley &amp; Sons, Ltd, 2005. </a:t>
            </a:r>
          </a:p>
          <a:p>
            <a:endParaRPr lang="en-US" dirty="0" smtClean="0"/>
          </a:p>
          <a:p>
            <a:r>
              <a:rPr lang="en-US" dirty="0" smtClean="0"/>
              <a:t>City of Chicago Data Portal (2017): Red Light Camera Locations, https://</a:t>
            </a:r>
            <a:r>
              <a:rPr lang="en-US" dirty="0" err="1" smtClean="0"/>
              <a:t>data.cityofchicago.org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676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8" y="2055813"/>
            <a:ext cx="102338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Different studies identify reductions in total crashes at intersections by 30% (IDOT, 2012, European Studies, and Northwestern 2017)</a:t>
            </a:r>
          </a:p>
          <a:p>
            <a:endParaRPr lang="en-US" dirty="0" smtClean="0"/>
          </a:p>
          <a:p>
            <a:r>
              <a:rPr lang="en-US" dirty="0" smtClean="0"/>
              <a:t>Other studies claim yellow light time, and traffic lanes are contributing factors </a:t>
            </a:r>
            <a:r>
              <a:rPr lang="en-US" dirty="0" smtClean="0"/>
              <a:t>(Retting et al. 2008)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Data is typically form the National Highway Transportation Safety administration (</a:t>
            </a:r>
            <a:r>
              <a:rPr lang="en-US" dirty="0" smtClean="0"/>
              <a:t>NHTSA), IDOT, and Police Crash Reports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75" y="0"/>
            <a:ext cx="4158025" cy="2248799"/>
          </a:xfrm>
          <a:prstGeom prst="rect">
            <a:avLst/>
          </a:prstGeom>
          <a:ln>
            <a:noFill/>
          </a:ln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88207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8" y="2055813"/>
            <a:ext cx="102338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Previous Studies Cite Count Data Models for Descriptive and Inferential Statistical Analysis </a:t>
            </a:r>
          </a:p>
          <a:p>
            <a:pPr lvl="1"/>
            <a:r>
              <a:rPr lang="en-US" dirty="0" smtClean="0"/>
              <a:t>Poisson, Negative Binominal,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Geospatial Determination</a:t>
            </a:r>
          </a:p>
          <a:p>
            <a:pPr lvl="1"/>
            <a:r>
              <a:rPr lang="en-US" dirty="0" smtClean="0"/>
              <a:t>GPS is used to Map Crashes at Intersections</a:t>
            </a:r>
          </a:p>
          <a:p>
            <a:pPr lvl="1"/>
            <a:r>
              <a:rPr lang="en-US" dirty="0" smtClean="0"/>
              <a:t>What’s Appropriate Diameter? </a:t>
            </a:r>
            <a:endParaRPr lang="en-US" dirty="0"/>
          </a:p>
          <a:p>
            <a:pPr lvl="2"/>
            <a:r>
              <a:rPr lang="en-US" sz="2400" dirty="0" smtClean="0"/>
              <a:t>125 </a:t>
            </a:r>
            <a:r>
              <a:rPr lang="en-US" sz="2400" dirty="0" err="1" smtClean="0"/>
              <a:t>ft</a:t>
            </a:r>
            <a:r>
              <a:rPr lang="en-US" sz="2400" dirty="0" smtClean="0"/>
              <a:t>, 135 </a:t>
            </a:r>
            <a:r>
              <a:rPr lang="en-US" sz="2400" dirty="0" err="1" smtClean="0"/>
              <a:t>ft</a:t>
            </a:r>
            <a:r>
              <a:rPr lang="en-US" sz="2400" dirty="0" smtClean="0"/>
              <a:t>, 100 </a:t>
            </a:r>
            <a:r>
              <a:rPr lang="en-US" sz="2400" dirty="0" err="1" smtClean="0"/>
              <a:t>ft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75" y="0"/>
            <a:ext cx="4158025" cy="2248799"/>
          </a:xfrm>
          <a:prstGeom prst="rect">
            <a:avLst/>
          </a:prstGeom>
          <a:ln>
            <a:noFill/>
          </a:ln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4962"/>
            <a:ext cx="10515600" cy="1325563"/>
          </a:xfrm>
        </p:spPr>
        <p:txBody>
          <a:bodyPr/>
          <a:lstStyle/>
          <a:p>
            <a:r>
              <a:rPr lang="en-US" dirty="0" smtClean="0"/>
              <a:t>Math 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14042"/>
            <a:ext cx="10786947" cy="4975968"/>
          </a:xfrm>
        </p:spPr>
        <p:txBody>
          <a:bodyPr>
            <a:normAutofit fontScale="85000" lnSpcReduction="20000"/>
          </a:bodyPr>
          <a:lstStyle/>
          <a:p>
            <a:r>
              <a:rPr lang="en-US" sz="3600" b="1" u="sng" dirty="0"/>
              <a:t>Regression Models with Count Data </a:t>
            </a:r>
            <a:r>
              <a:rPr lang="en-US" sz="3600" b="1" u="sng" dirty="0" smtClean="0"/>
              <a:t>Outline</a:t>
            </a:r>
          </a:p>
          <a:p>
            <a:endParaRPr lang="en-US" sz="3800" u="sng" dirty="0"/>
          </a:p>
          <a:p>
            <a:pPr lvl="1"/>
            <a:r>
              <a:rPr lang="en-US" sz="3300" dirty="0"/>
              <a:t>Poisson Regression Negative Binomial Regression Zero-Inflated Count </a:t>
            </a:r>
            <a:r>
              <a:rPr lang="en-US" sz="3300" dirty="0" smtClean="0"/>
              <a:t>Models</a:t>
            </a:r>
          </a:p>
          <a:p>
            <a:pPr lvl="2"/>
            <a:r>
              <a:rPr lang="en-US" sz="2800" dirty="0" smtClean="0"/>
              <a:t>Zero-inflated </a:t>
            </a:r>
            <a:r>
              <a:rPr lang="en-US" sz="2800" dirty="0"/>
              <a:t>Poisson</a:t>
            </a:r>
          </a:p>
          <a:p>
            <a:pPr lvl="2"/>
            <a:r>
              <a:rPr lang="en-US" sz="2800" dirty="0"/>
              <a:t>Zero-inflated Negative </a:t>
            </a:r>
            <a:r>
              <a:rPr lang="en-US" sz="2800" dirty="0" smtClean="0"/>
              <a:t>Binomial</a:t>
            </a:r>
          </a:p>
          <a:p>
            <a:pPr lvl="2"/>
            <a:endParaRPr lang="en-US" sz="2800" dirty="0"/>
          </a:p>
          <a:p>
            <a:pPr lvl="1"/>
            <a:r>
              <a:rPr lang="en-US" sz="3300" dirty="0"/>
              <a:t>Zero-Truncated Count Models </a:t>
            </a:r>
            <a:endParaRPr lang="en-US" sz="3300" dirty="0" smtClean="0"/>
          </a:p>
          <a:p>
            <a:pPr lvl="2"/>
            <a:r>
              <a:rPr lang="en-US" sz="2800" dirty="0" smtClean="0"/>
              <a:t>Zero-truncated </a:t>
            </a:r>
            <a:r>
              <a:rPr lang="en-US" sz="2800" dirty="0"/>
              <a:t>Poisson</a:t>
            </a:r>
          </a:p>
          <a:p>
            <a:pPr lvl="2"/>
            <a:r>
              <a:rPr lang="en-US" sz="2800" dirty="0"/>
              <a:t>Zero-truncated Negative </a:t>
            </a:r>
            <a:r>
              <a:rPr lang="en-US" sz="2800" dirty="0" smtClean="0"/>
              <a:t>Binomial</a:t>
            </a:r>
          </a:p>
          <a:p>
            <a:pPr lvl="2"/>
            <a:endParaRPr lang="en-US" sz="2800" dirty="0"/>
          </a:p>
          <a:p>
            <a:pPr lvl="1"/>
            <a:r>
              <a:rPr lang="en-US" sz="3300" dirty="0"/>
              <a:t>Hurdle Models </a:t>
            </a:r>
            <a:endParaRPr lang="en-US" sz="3300" dirty="0" smtClean="0"/>
          </a:p>
          <a:p>
            <a:pPr lvl="1"/>
            <a:endParaRPr lang="en-US" sz="3300" dirty="0" smtClean="0"/>
          </a:p>
          <a:p>
            <a:pPr lvl="1"/>
            <a:r>
              <a:rPr lang="en-US" sz="3300" dirty="0" smtClean="0"/>
              <a:t>Random-effects </a:t>
            </a:r>
            <a:r>
              <a:rPr lang="en-US" sz="3300" dirty="0"/>
              <a:t>Count Models </a:t>
            </a:r>
          </a:p>
        </p:txBody>
      </p:sp>
    </p:spTree>
    <p:extLst>
      <p:ext uri="{BB962C8B-B14F-4D97-AF65-F5344CB8AC3E}">
        <p14:creationId xmlns:p14="http://schemas.microsoft.com/office/powerpoint/2010/main" val="75289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8479"/>
            <a:ext cx="10515600" cy="1325563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768" y="1448666"/>
            <a:ext cx="8311714" cy="47052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Data Source: </a:t>
            </a:r>
          </a:p>
          <a:p>
            <a:pPr lvl="1"/>
            <a:r>
              <a:rPr lang="en-US" dirty="0" smtClean="0"/>
              <a:t>NHTSA and IL State Police Crash Reporting Data </a:t>
            </a:r>
            <a:endParaRPr lang="en-US" dirty="0" smtClean="0"/>
          </a:p>
          <a:p>
            <a:pPr lvl="1"/>
            <a:r>
              <a:rPr lang="en-US" dirty="0" smtClean="0"/>
              <a:t>Red Light Camera Locations-Randomized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Data Mining: </a:t>
            </a:r>
          </a:p>
          <a:p>
            <a:pPr lvl="1"/>
            <a:r>
              <a:rPr lang="en-US" dirty="0" smtClean="0"/>
              <a:t>IL Crash Data Set is  2 GB, 10 million rows, and 96  </a:t>
            </a:r>
            <a:r>
              <a:rPr lang="en-US" dirty="0" smtClean="0"/>
              <a:t>columns</a:t>
            </a:r>
          </a:p>
          <a:p>
            <a:pPr lvl="1"/>
            <a:r>
              <a:rPr lang="en-US" dirty="0" smtClean="0"/>
              <a:t>SPSS, SAS, ArcGIS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Geospatial </a:t>
            </a:r>
            <a:r>
              <a:rPr lang="en-US" dirty="0" smtClean="0"/>
              <a:t>Determination:</a:t>
            </a:r>
          </a:p>
          <a:p>
            <a:pPr lvl="1"/>
            <a:r>
              <a:rPr lang="en-US" dirty="0" smtClean="0"/>
              <a:t>Radius around intersections</a:t>
            </a:r>
          </a:p>
          <a:p>
            <a:pPr lvl="1"/>
            <a:r>
              <a:rPr lang="en-US" dirty="0" smtClean="0"/>
              <a:t>How Many Feet-125ft or </a:t>
            </a:r>
            <a:r>
              <a:rPr lang="en-US" b="1" dirty="0" smtClean="0"/>
              <a:t>135 </a:t>
            </a:r>
            <a:r>
              <a:rPr lang="en-US" b="1" dirty="0" err="1" smtClean="0"/>
              <a:t>ft</a:t>
            </a:r>
            <a:endParaRPr lang="en-US" b="1" dirty="0" smtClean="0"/>
          </a:p>
          <a:p>
            <a:pPr lvl="1"/>
            <a:r>
              <a:rPr lang="en-US" dirty="0" err="1" smtClean="0"/>
              <a:t>Lat</a:t>
            </a:r>
            <a:r>
              <a:rPr lang="en-US" dirty="0" smtClean="0"/>
              <a:t> (0.000655/145.357 </a:t>
            </a:r>
            <a:r>
              <a:rPr lang="en-US" dirty="0" err="1" smtClean="0"/>
              <a:t>ft</a:t>
            </a:r>
            <a:r>
              <a:rPr lang="en-US" dirty="0" smtClean="0"/>
              <a:t>) Long. (0.000655/145.279 </a:t>
            </a:r>
            <a:r>
              <a:rPr lang="en-US" dirty="0" err="1" smtClean="0"/>
              <a:t>ft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313" y="188479"/>
            <a:ext cx="4446098" cy="296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2551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06364"/>
            <a:ext cx="10848975" cy="4351338"/>
          </a:xfrm>
        </p:spPr>
        <p:txBody>
          <a:bodyPr>
            <a:noAutofit/>
          </a:bodyPr>
          <a:lstStyle/>
          <a:p>
            <a:r>
              <a:rPr lang="en-US" dirty="0" smtClean="0"/>
              <a:t>Descriptive Statistics </a:t>
            </a:r>
          </a:p>
          <a:p>
            <a:pPr lvl="1"/>
            <a:r>
              <a:rPr lang="en-US" dirty="0" smtClean="0"/>
              <a:t>Total Crashes, Total Injuries, Vehicle and Behavior Characteristics at Random Red Light Camera Intersection before and after implementation of the cameras</a:t>
            </a:r>
          </a:p>
          <a:p>
            <a:endParaRPr lang="en-US" dirty="0" smtClean="0"/>
          </a:p>
          <a:p>
            <a:r>
              <a:rPr lang="en-US" dirty="0" smtClean="0"/>
              <a:t>Inferential Multivariate Model </a:t>
            </a:r>
            <a:endParaRPr lang="en-US" dirty="0"/>
          </a:p>
          <a:p>
            <a:pPr lvl="1"/>
            <a:r>
              <a:rPr lang="en-US" dirty="0" smtClean="0"/>
              <a:t>Count Data </a:t>
            </a:r>
            <a:r>
              <a:rPr lang="mr-IN" dirty="0" smtClean="0"/>
              <a:t>–</a:t>
            </a:r>
            <a:r>
              <a:rPr lang="en-US" dirty="0" smtClean="0"/>
              <a:t> Distribution Type</a:t>
            </a:r>
          </a:p>
          <a:p>
            <a:pPr lvl="1"/>
            <a:r>
              <a:rPr lang="en-US" dirty="0" smtClean="0"/>
              <a:t>Random Intercept Model- (Intercept a Random Variable) </a:t>
            </a:r>
          </a:p>
          <a:p>
            <a:pPr lvl="1"/>
            <a:r>
              <a:rPr lang="en-US" dirty="0" smtClean="0"/>
              <a:t>Negative Binominal  Distribution</a:t>
            </a:r>
          </a:p>
          <a:p>
            <a:pPr lvl="1"/>
            <a:r>
              <a:rPr lang="en-US" dirty="0" smtClean="0"/>
              <a:t>Poisson distribution </a:t>
            </a:r>
            <a:endParaRPr lang="en-US" dirty="0" smtClean="0"/>
          </a:p>
          <a:p>
            <a:pPr lvl="1"/>
            <a:r>
              <a:rPr lang="en-US" dirty="0" smtClean="0"/>
              <a:t>Key Variables, Binary Date Variable, Total Crashes, Traffic Lanes, Injury Rates, Time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1304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8680"/>
            <a:ext cx="10515600" cy="1325563"/>
          </a:xfrm>
        </p:spPr>
        <p:txBody>
          <a:bodyPr/>
          <a:lstStyle/>
          <a:p>
            <a:r>
              <a:rPr lang="en-US" dirty="0" smtClean="0"/>
              <a:t>Geospatial Mapping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641" y="2176462"/>
            <a:ext cx="4548767" cy="43513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76462"/>
            <a:ext cx="4313478" cy="43537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3554" y="1564243"/>
            <a:ext cx="262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125 ft. Radius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436427" y="1564243"/>
            <a:ext cx="262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135 ft. Radius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7283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0848" y="422048"/>
            <a:ext cx="484736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Red Light Camera Locations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" r="3376"/>
          <a:stretch/>
        </p:blipFill>
        <p:spPr>
          <a:xfrm>
            <a:off x="0" y="0"/>
            <a:ext cx="6608618" cy="68921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50268" y="2245752"/>
            <a:ext cx="447069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151 Locations reduced from 243 location 2014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Tale of Two Cities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More Red Light Cameras on the North Side</a:t>
            </a:r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318677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991</TotalTime>
  <Words>1664</Words>
  <Application>Microsoft Macintosh PowerPoint</Application>
  <PresentationFormat>Widescreen</PresentationFormat>
  <Paragraphs>362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Corbel</vt:lpstr>
      <vt:lpstr>Mangal</vt:lpstr>
      <vt:lpstr>Times New Roman</vt:lpstr>
      <vt:lpstr>Arial</vt:lpstr>
      <vt:lpstr>Depth</vt:lpstr>
      <vt:lpstr>Red Light Traffic Cameras</vt:lpstr>
      <vt:lpstr>Background </vt:lpstr>
      <vt:lpstr>Literature Review</vt:lpstr>
      <vt:lpstr>Literature Review</vt:lpstr>
      <vt:lpstr>Math Literature Review</vt:lpstr>
      <vt:lpstr>Methodology</vt:lpstr>
      <vt:lpstr>Methodology</vt:lpstr>
      <vt:lpstr>Geospatial Mapping </vt:lpstr>
      <vt:lpstr>Red Light Camera Locations</vt:lpstr>
      <vt:lpstr>Traffic Volume and Red Light Camera Locations</vt:lpstr>
      <vt:lpstr>Random Red Light Camera Locations</vt:lpstr>
      <vt:lpstr>Results of Study :</vt:lpstr>
      <vt:lpstr>Results of Study :</vt:lpstr>
      <vt:lpstr>Results of Study :</vt:lpstr>
      <vt:lpstr>Results: Time </vt:lpstr>
      <vt:lpstr>Results: Time </vt:lpstr>
      <vt:lpstr>Results: Random Intercept Model</vt:lpstr>
      <vt:lpstr>Results: Random Intercept Model</vt:lpstr>
      <vt:lpstr>Summary of Results </vt:lpstr>
      <vt:lpstr>Limitations</vt:lpstr>
      <vt:lpstr>References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Cisner</dc:creator>
  <cp:lastModifiedBy>Kevin Cisner</cp:lastModifiedBy>
  <cp:revision>42</cp:revision>
  <dcterms:created xsi:type="dcterms:W3CDTF">2017-04-25T05:31:17Z</dcterms:created>
  <dcterms:modified xsi:type="dcterms:W3CDTF">2017-04-27T04:35:05Z</dcterms:modified>
</cp:coreProperties>
</file>