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5"/>
  </p:notesMasterIdLst>
  <p:sldIdLst>
    <p:sldId id="256" r:id="rId2"/>
    <p:sldId id="257" r:id="rId3"/>
    <p:sldId id="259" r:id="rId4"/>
    <p:sldId id="262" r:id="rId5"/>
    <p:sldId id="260" r:id="rId6"/>
    <p:sldId id="272" r:id="rId7"/>
    <p:sldId id="261" r:id="rId8"/>
    <p:sldId id="264" r:id="rId9"/>
    <p:sldId id="265" r:id="rId10"/>
    <p:sldId id="275" r:id="rId11"/>
    <p:sldId id="266" r:id="rId12"/>
    <p:sldId id="268" r:id="rId13"/>
    <p:sldId id="269" r:id="rId14"/>
    <p:sldId id="271" r:id="rId15"/>
    <p:sldId id="273" r:id="rId16"/>
    <p:sldId id="279" r:id="rId17"/>
    <p:sldId id="278" r:id="rId18"/>
    <p:sldId id="270" r:id="rId19"/>
    <p:sldId id="274" r:id="rId20"/>
    <p:sldId id="263" r:id="rId21"/>
    <p:sldId id="267" r:id="rId22"/>
    <p:sldId id="276" r:id="rId23"/>
    <p:sldId id="25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4"/>
    <p:restoredTop sz="83099"/>
  </p:normalViewPr>
  <p:slideViewPr>
    <p:cSldViewPr snapToGrid="0">
      <p:cViewPr>
        <p:scale>
          <a:sx n="90" d="100"/>
          <a:sy n="90" d="100"/>
        </p:scale>
        <p:origin x="104" y="440"/>
      </p:cViewPr>
      <p:guideLst/>
    </p:cSldViewPr>
  </p:slideViewPr>
  <p:notesTextViewPr>
    <p:cViewPr>
      <p:scale>
        <a:sx n="90" d="100"/>
        <a:sy n="9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Users\meghan\UIC\BRFSS\Full%20Analysis%20Results\CORE1_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meghan\UIC\BRFSS\Full%20Analysis%20Results\CORE1_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meghan\UIC\BRFSS\Full%20Analysis%20Results\CORE1_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solidFill>
                <a:schemeClr val="accent1"/>
              </a:solidFill>
            </a:ln>
            <a:effectLst/>
          </c:spPr>
          <c:invertIfNegative val="0"/>
          <c:dPt>
            <c:idx val="0"/>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1-967F-5947-81F6-4881C1333239}"/>
              </c:ext>
            </c:extLst>
          </c:dPt>
          <c:dPt>
            <c:idx val="1"/>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3-967F-5947-81F6-4881C1333239}"/>
              </c:ext>
            </c:extLst>
          </c:dPt>
          <c:dPt>
            <c:idx val="3"/>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5-967F-5947-81F6-4881C1333239}"/>
              </c:ext>
            </c:extLst>
          </c:dPt>
          <c:dPt>
            <c:idx val="5"/>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7-967F-5947-81F6-4881C1333239}"/>
              </c:ext>
            </c:extLst>
          </c:dPt>
          <c:dPt>
            <c:idx val="6"/>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9-967F-5947-81F6-4881C1333239}"/>
              </c:ext>
            </c:extLst>
          </c:dPt>
          <c:dPt>
            <c:idx val="7"/>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B-967F-5947-81F6-4881C1333239}"/>
              </c:ext>
            </c:extLst>
          </c:dPt>
          <c:dPt>
            <c:idx val="8"/>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D-967F-5947-81F6-4881C1333239}"/>
              </c:ext>
            </c:extLst>
          </c:dPt>
          <c:dPt>
            <c:idx val="9"/>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F-967F-5947-81F6-4881C1333239}"/>
              </c:ext>
            </c:extLst>
          </c:dPt>
          <c:dPt>
            <c:idx val="10"/>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11-967F-5947-81F6-4881C1333239}"/>
              </c:ext>
            </c:extLst>
          </c:dPt>
          <c:dPt>
            <c:idx val="11"/>
            <c:invertIfNegative val="0"/>
            <c:bubble3D val="0"/>
            <c:spPr>
              <a:solidFill>
                <a:schemeClr val="tx1"/>
              </a:solidFill>
              <a:ln>
                <a:solidFill>
                  <a:schemeClr val="tx1"/>
                </a:solidFill>
              </a:ln>
              <a:effectLst/>
            </c:spPr>
            <c:extLst>
              <c:ext xmlns:c16="http://schemas.microsoft.com/office/drawing/2014/chart" uri="{C3380CC4-5D6E-409C-BE32-E72D297353CC}">
                <c16:uniqueId val="{00000013-967F-5947-81F6-4881C1333239}"/>
              </c:ext>
            </c:extLst>
          </c:dPt>
          <c:dLbls>
            <c:dLbl>
              <c:idx val="0"/>
              <c:layout>
                <c:manualLayout>
                  <c:x val="7.1275837491090524E-3"/>
                  <c:y val="8.7566901112449914E-8"/>
                </c:manualLayout>
              </c:layout>
              <c:numFmt formatCode="0.0%" sourceLinked="0"/>
              <c:spPr>
                <a:noFill/>
                <a:ln>
                  <a:noFill/>
                </a:ln>
                <a:effectLst/>
              </c:spPr>
              <c:txPr>
                <a:bodyPr rot="0" spcFirstLastPara="1" vertOverflow="ellipsis" vert="horz" wrap="square" lIns="4572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3457299038618034"/>
                      <c:h val="3.7416286042536495E-2"/>
                    </c:manualLayout>
                  </c15:layout>
                </c:ext>
                <c:ext xmlns:c16="http://schemas.microsoft.com/office/drawing/2014/chart" uri="{C3380CC4-5D6E-409C-BE32-E72D297353CC}">
                  <c16:uniqueId val="{00000001-967F-5947-81F6-4881C1333239}"/>
                </c:ext>
              </c:extLst>
            </c:dLbl>
            <c:dLbl>
              <c:idx val="3"/>
              <c:layout>
                <c:manualLayout>
                  <c:x val="7.127583749109052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7F-5947-81F6-4881C1333239}"/>
                </c:ext>
              </c:extLst>
            </c:dLbl>
            <c:dLbl>
              <c:idx val="4"/>
              <c:layout>
                <c:manualLayout>
                  <c:x val="6.414825374198146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67F-5947-81F6-4881C1333239}"/>
                </c:ext>
              </c:extLst>
            </c:dLbl>
            <c:dLbl>
              <c:idx val="5"/>
              <c:layout>
                <c:manualLayout>
                  <c:x val="-2.138275124732709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67F-5947-81F6-4881C1333239}"/>
                </c:ext>
              </c:extLst>
            </c:dLbl>
            <c:dLbl>
              <c:idx val="6"/>
              <c:layout>
                <c:manualLayout>
                  <c:x val="4.0983606557377046E-2"/>
                  <c:y val="-8.1553031795145864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67F-5947-81F6-4881C1333239}"/>
                </c:ext>
              </c:extLst>
            </c:dLbl>
            <c:dLbl>
              <c:idx val="7"/>
              <c:layout>
                <c:manualLayout>
                  <c:x val="-2.672843905915894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67F-5947-81F6-4881C1333239}"/>
                </c:ext>
              </c:extLst>
            </c:dLbl>
            <c:dLbl>
              <c:idx val="8"/>
              <c:layout>
                <c:manualLayout>
                  <c:x val="-2.672843905915901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67F-5947-81F6-4881C1333239}"/>
                </c:ext>
              </c:extLst>
            </c:dLbl>
            <c:dLbl>
              <c:idx val="9"/>
              <c:layout>
                <c:manualLayout>
                  <c:x val="1.9600855310049892E-2"/>
                  <c:y val="-4.0776515897572932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67F-5947-81F6-4881C1333239}"/>
                </c:ext>
              </c:extLst>
            </c:dLbl>
            <c:dLbl>
              <c:idx val="10"/>
              <c:layout>
                <c:manualLayout>
                  <c:x val="2.8510334996436078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67F-5947-81F6-4881C1333239}"/>
                </c:ext>
              </c:extLst>
            </c:dLbl>
            <c:dLbl>
              <c:idx val="11"/>
              <c:layout>
                <c:manualLayout>
                  <c:x val="-3.20741268709906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967F-5947-81F6-4881C1333239}"/>
                </c:ext>
              </c:extLst>
            </c:dLbl>
            <c:numFmt formatCode="0.0%" sourceLinked="0"/>
            <c:spPr>
              <a:noFill/>
              <a:ln>
                <a:noFill/>
              </a:ln>
              <a:effectLst/>
            </c:spPr>
            <c:txPr>
              <a:bodyPr rot="0" spcFirstLastPara="1" vertOverflow="ellipsis" vert="horz" wrap="square" lIns="4572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errBars>
            <c:errBarType val="both"/>
            <c:errValType val="cust"/>
            <c:noEndCap val="0"/>
            <c:plus>
              <c:numRef>
                <c:f>'C3A'!$R$6:$R$102</c:f>
                <c:numCache>
                  <c:formatCode>General</c:formatCode>
                  <c:ptCount val="12"/>
                  <c:pt idx="0">
                    <c:v>4.8489508627912521</c:v>
                  </c:pt>
                  <c:pt idx="1">
                    <c:v>3.6081267448230605</c:v>
                  </c:pt>
                  <c:pt idx="2">
                    <c:v>3.4730056696796883</c:v>
                  </c:pt>
                  <c:pt idx="3">
                    <c:v>4.9321067998213621</c:v>
                  </c:pt>
                  <c:pt idx="4">
                    <c:v>9.0999959620520343</c:v>
                  </c:pt>
                  <c:pt idx="5">
                    <c:v>2.4323058695524851</c:v>
                  </c:pt>
                  <c:pt idx="6">
                    <c:v>6.8210060416539307</c:v>
                  </c:pt>
                  <c:pt idx="7">
                    <c:v>2.1859603529639333</c:v>
                  </c:pt>
                  <c:pt idx="8">
                    <c:v>1.9284598386529259</c:v>
                  </c:pt>
                  <c:pt idx="9">
                    <c:v>5.3555065306347487</c:v>
                  </c:pt>
                  <c:pt idx="10">
                    <c:v>6.4728916689332934</c:v>
                  </c:pt>
                  <c:pt idx="11">
                    <c:v>1.0584400879885525</c:v>
                  </c:pt>
                </c:numCache>
              </c:numRef>
            </c:plus>
            <c:minus>
              <c:numRef>
                <c:f>'C3A'!$R$6:$R$102</c:f>
                <c:numCache>
                  <c:formatCode>General</c:formatCode>
                  <c:ptCount val="12"/>
                  <c:pt idx="0">
                    <c:v>4.8489508627912521</c:v>
                  </c:pt>
                  <c:pt idx="1">
                    <c:v>3.6081267448230605</c:v>
                  </c:pt>
                  <c:pt idx="2">
                    <c:v>3.4730056696796883</c:v>
                  </c:pt>
                  <c:pt idx="3">
                    <c:v>4.9321067998213621</c:v>
                  </c:pt>
                  <c:pt idx="4">
                    <c:v>9.0999959620520343</c:v>
                  </c:pt>
                  <c:pt idx="5">
                    <c:v>2.4323058695524851</c:v>
                  </c:pt>
                  <c:pt idx="6">
                    <c:v>6.8210060416539307</c:v>
                  </c:pt>
                  <c:pt idx="7">
                    <c:v>2.1859603529639333</c:v>
                  </c:pt>
                  <c:pt idx="8">
                    <c:v>1.9284598386529259</c:v>
                  </c:pt>
                  <c:pt idx="9">
                    <c:v>5.3555065306347487</c:v>
                  </c:pt>
                  <c:pt idx="10">
                    <c:v>6.4728916689332934</c:v>
                  </c:pt>
                  <c:pt idx="11">
                    <c:v>1.0584400879885525</c:v>
                  </c:pt>
                </c:numCache>
              </c:numRef>
            </c:minus>
            <c:spPr>
              <a:noFill/>
              <a:ln w="9525" cap="flat" cmpd="sng" algn="ctr">
                <a:solidFill>
                  <a:schemeClr val="tx1">
                    <a:lumMod val="65000"/>
                    <a:lumOff val="35000"/>
                  </a:schemeClr>
                </a:solidFill>
                <a:round/>
              </a:ln>
              <a:effectLst/>
            </c:spPr>
          </c:errBars>
          <c:cat>
            <c:strRef>
              <c:f>'C3A'!$O$6:$O$102</c:f>
              <c:strCache>
                <c:ptCount val="12"/>
                <c:pt idx="0">
                  <c:v>Construction</c:v>
                </c:pt>
                <c:pt idx="1">
                  <c:v>Manufacturing</c:v>
                </c:pt>
                <c:pt idx="2">
                  <c:v>Retail Trade</c:v>
                </c:pt>
                <c:pt idx="3">
                  <c:v>Transportation &amp; Warehousing</c:v>
                </c:pt>
                <c:pt idx="4">
                  <c:v>Real Estate, Renting, &amp; Leasing</c:v>
                </c:pt>
                <c:pt idx="5">
                  <c:v>Professional, Scientific, &amp; Technical Services</c:v>
                </c:pt>
                <c:pt idx="6">
                  <c:v>Administrative, Support, &amp; Waste Services</c:v>
                </c:pt>
                <c:pt idx="7">
                  <c:v>Education</c:v>
                </c:pt>
                <c:pt idx="8">
                  <c:v>Healthcare &amp; Social Assistance</c:v>
                </c:pt>
                <c:pt idx="9">
                  <c:v>Accommodation &amp; Food Services</c:v>
                </c:pt>
                <c:pt idx="10">
                  <c:v>Other Service Industries</c:v>
                </c:pt>
                <c:pt idx="11">
                  <c:v>All Workers</c:v>
                </c:pt>
              </c:strCache>
            </c:strRef>
          </c:cat>
          <c:val>
            <c:numRef>
              <c:f>'C3A'!$P$6:$P$102</c:f>
              <c:numCache>
                <c:formatCode>General</c:formatCode>
                <c:ptCount val="12"/>
                <c:pt idx="0">
                  <c:v>20.918083050658858</c:v>
                </c:pt>
                <c:pt idx="1">
                  <c:v>17.279294384842931</c:v>
                </c:pt>
                <c:pt idx="2">
                  <c:v>12.082616020625341</c:v>
                </c:pt>
                <c:pt idx="3">
                  <c:v>19.084608010026407</c:v>
                </c:pt>
                <c:pt idx="4">
                  <c:v>17.690151507358124</c:v>
                </c:pt>
                <c:pt idx="5">
                  <c:v>5.3363279664717549</c:v>
                </c:pt>
                <c:pt idx="6">
                  <c:v>23.677371267547002</c:v>
                </c:pt>
                <c:pt idx="7">
                  <c:v>5.3554573766049556</c:v>
                </c:pt>
                <c:pt idx="8">
                  <c:v>7.0053225843479376</c:v>
                </c:pt>
                <c:pt idx="9">
                  <c:v>28.748025865739109</c:v>
                </c:pt>
                <c:pt idx="10">
                  <c:v>19.724247884099753</c:v>
                </c:pt>
                <c:pt idx="11">
                  <c:v>13.057556356103145</c:v>
                </c:pt>
              </c:numCache>
            </c:numRef>
          </c:val>
          <c:extLst>
            <c:ext xmlns:c16="http://schemas.microsoft.com/office/drawing/2014/chart" uri="{C3380CC4-5D6E-409C-BE32-E72D297353CC}">
              <c16:uniqueId val="{00000015-967F-5947-81F6-4881C1333239}"/>
            </c:ext>
          </c:extLst>
        </c:ser>
        <c:dLbls>
          <c:dLblPos val="outEnd"/>
          <c:showLegendKey val="0"/>
          <c:showVal val="1"/>
          <c:showCatName val="0"/>
          <c:showSerName val="0"/>
          <c:showPercent val="0"/>
          <c:showBubbleSize val="0"/>
        </c:dLbls>
        <c:gapWidth val="105"/>
        <c:axId val="396575664"/>
        <c:axId val="398053472"/>
      </c:barChart>
      <c:catAx>
        <c:axId val="3965756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98053472"/>
        <c:crosses val="autoZero"/>
        <c:auto val="1"/>
        <c:lblAlgn val="ctr"/>
        <c:lblOffset val="100"/>
        <c:noMultiLvlLbl val="0"/>
      </c:catAx>
      <c:valAx>
        <c:axId val="398053472"/>
        <c:scaling>
          <c:orientation val="minMax"/>
        </c:scaling>
        <c:delete val="1"/>
        <c:axPos val="b"/>
        <c:majorGridlines>
          <c:spPr>
            <a:ln w="9525" cap="flat" cmpd="sng" algn="ctr">
              <a:noFill/>
              <a:round/>
            </a:ln>
            <a:effectLst/>
          </c:spPr>
        </c:majorGridlines>
        <c:numFmt formatCode="0%" sourceLinked="0"/>
        <c:majorTickMark val="none"/>
        <c:minorTickMark val="none"/>
        <c:tickLblPos val="nextTo"/>
        <c:crossAx val="396575664"/>
        <c:crosses val="autoZero"/>
        <c:crossBetween val="between"/>
        <c:dispUnits>
          <c:builtInUnit val="hundre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2700" cap="flat" cmpd="sng" algn="ctr">
      <a:solidFill>
        <a:schemeClr val="tx1"/>
      </a:solidFill>
      <a:round/>
    </a:ln>
    <a:effectLst/>
  </c:spPr>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1-250F-544E-BF97-165B6D0FAC91}"/>
              </c:ext>
            </c:extLst>
          </c:dPt>
          <c:dPt>
            <c:idx val="1"/>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3-250F-544E-BF97-165B6D0FAC91}"/>
              </c:ext>
            </c:extLst>
          </c:dPt>
          <c:dPt>
            <c:idx val="4"/>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5-250F-544E-BF97-165B6D0FAC91}"/>
              </c:ext>
            </c:extLst>
          </c:dPt>
          <c:dPt>
            <c:idx val="6"/>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7-250F-544E-BF97-165B6D0FAC91}"/>
              </c:ext>
            </c:extLst>
          </c:dPt>
          <c:dPt>
            <c:idx val="10"/>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9-250F-544E-BF97-165B6D0FAC91}"/>
              </c:ext>
            </c:extLst>
          </c:dPt>
          <c:dPt>
            <c:idx val="11"/>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B-250F-544E-BF97-165B6D0FAC91}"/>
              </c:ext>
            </c:extLst>
          </c:dPt>
          <c:dPt>
            <c:idx val="13"/>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D-250F-544E-BF97-165B6D0FAC91}"/>
              </c:ext>
            </c:extLst>
          </c:dPt>
          <c:dPt>
            <c:idx val="15"/>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F-250F-544E-BF97-165B6D0FAC91}"/>
              </c:ext>
            </c:extLst>
          </c:dPt>
          <c:dPt>
            <c:idx val="16"/>
            <c:invertIfNegative val="0"/>
            <c:bubble3D val="0"/>
            <c:spPr>
              <a:solidFill>
                <a:schemeClr val="tx1"/>
              </a:solidFill>
              <a:ln>
                <a:noFill/>
              </a:ln>
              <a:effectLst/>
            </c:spPr>
            <c:extLst>
              <c:ext xmlns:c16="http://schemas.microsoft.com/office/drawing/2014/chart" uri="{C3380CC4-5D6E-409C-BE32-E72D297353CC}">
                <c16:uniqueId val="{00000011-250F-544E-BF97-165B6D0FAC91}"/>
              </c:ext>
            </c:extLst>
          </c:dPt>
          <c:dLbls>
            <c:dLbl>
              <c:idx val="0"/>
              <c:layout>
                <c:manualLayout>
                  <c:x val="3.1532003030201407E-2"/>
                  <c:y val="-2.80439499483957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0F-544E-BF97-165B6D0FAC91}"/>
                </c:ext>
              </c:extLst>
            </c:dLbl>
            <c:dLbl>
              <c:idx val="1"/>
              <c:layout>
                <c:manualLayout>
                  <c:x val="1.5774300807221898E-2"/>
                  <c:y val="-5.608789989678943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50F-544E-BF97-165B6D0FAC91}"/>
                </c:ext>
              </c:extLst>
            </c:dLbl>
            <c:dLbl>
              <c:idx val="2"/>
              <c:layout>
                <c:manualLayout>
                  <c:x val="0.11930949437889499"/>
                  <c:y val="2.80439499483947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250F-544E-BF97-165B6D0FAC91}"/>
                </c:ext>
              </c:extLst>
            </c:dLbl>
            <c:dLbl>
              <c:idx val="3"/>
              <c:layout>
                <c:manualLayout>
                  <c:x val="1.5774300807221898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9F6-B347-B8E5-B2A8AD453E22}"/>
                </c:ext>
              </c:extLst>
            </c:dLbl>
            <c:dLbl>
              <c:idx val="4"/>
              <c:layout>
                <c:manualLayout>
                  <c:x val="3.6553978087836218E-2"/>
                  <c:y val="2.6020852139652106E-18"/>
                </c:manualLayout>
              </c:layout>
              <c:numFmt formatCode="0.0%" sourceLinked="0"/>
              <c:spPr>
                <a:noFill/>
                <a:ln>
                  <a:noFill/>
                </a:ln>
                <a:effectLst/>
              </c:spPr>
              <c:txPr>
                <a:bodyPr rot="0" spcFirstLastPara="1" vertOverflow="ellipsis" vert="horz" wrap="square" lIns="457200" tIns="19050" rIns="38100" bIns="19050" anchor="ctr" anchorCtr="1">
                  <a:no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9.4621640917971719E-2"/>
                      <c:h val="5.5832412888204452E-2"/>
                    </c:manualLayout>
                  </c15:layout>
                </c:ext>
                <c:ext xmlns:c16="http://schemas.microsoft.com/office/drawing/2014/chart" uri="{C3380CC4-5D6E-409C-BE32-E72D297353CC}">
                  <c16:uniqueId val="{00000005-250F-544E-BF97-165B6D0FAC91}"/>
                </c:ext>
              </c:extLst>
            </c:dLbl>
            <c:dLbl>
              <c:idx val="5"/>
              <c:layout>
                <c:manualLayout>
                  <c:x val="9.637612256394605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50F-544E-BF97-165B6D0FAC91}"/>
                </c:ext>
              </c:extLst>
            </c:dLbl>
            <c:dLbl>
              <c:idx val="6"/>
              <c:layout>
                <c:manualLayout>
                  <c:x val="1.93511263381479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50F-544E-BF97-165B6D0FAC91}"/>
                </c:ext>
              </c:extLst>
            </c:dLbl>
            <c:dLbl>
              <c:idx val="7"/>
              <c:layout>
                <c:manualLayout>
                  <c:x val="7.9893163833559336E-2"/>
                  <c:y val="-1.0282662861545899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250F-544E-BF97-165B6D0FAC91}"/>
                </c:ext>
              </c:extLst>
            </c:dLbl>
            <c:dLbl>
              <c:idx val="8"/>
              <c:layout>
                <c:manualLayout>
                  <c:x val="1.1472218768888652E-2"/>
                  <c:y val="-2.80439499483957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9F6-B347-B8E5-B2A8AD453E22}"/>
                </c:ext>
              </c:extLst>
            </c:dLbl>
            <c:dLbl>
              <c:idx val="9"/>
              <c:layout>
                <c:manualLayout>
                  <c:x val="4.9083696204027666E-2"/>
                  <c:y val="-1.4021974974198171E-3"/>
                </c:manualLayout>
              </c:layout>
              <c:numFmt formatCode="0.0%" sourceLinked="0"/>
              <c:spPr>
                <a:noFill/>
                <a:ln>
                  <a:noFill/>
                </a:ln>
                <a:effectLst/>
              </c:spPr>
              <c:txPr>
                <a:bodyPr rot="0" spcFirstLastPara="1" vertOverflow="ellipsis" vert="horz" wrap="square" lIns="457200" tIns="19050" rIns="38100" bIns="19050" anchor="ctr" anchorCtr="1">
                  <a:no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103959417251936"/>
                      <c:h val="4.1810437914007084E-2"/>
                    </c:manualLayout>
                  </c15:layout>
                </c:ext>
                <c:ext xmlns:c16="http://schemas.microsoft.com/office/drawing/2014/chart" uri="{C3380CC4-5D6E-409C-BE32-E72D297353CC}">
                  <c16:uniqueId val="{00000015-250F-544E-BF97-165B6D0FAC91}"/>
                </c:ext>
              </c:extLst>
            </c:dLbl>
            <c:dLbl>
              <c:idx val="12"/>
              <c:layout>
                <c:manualLayout>
                  <c:x val="8.2392978685294646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250F-544E-BF97-165B6D0FAC91}"/>
                </c:ext>
              </c:extLst>
            </c:dLbl>
            <c:dLbl>
              <c:idx val="13"/>
              <c:layout>
                <c:manualLayout>
                  <c:x val="3.332318222637128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50F-544E-BF97-165B6D0FAC91}"/>
                </c:ext>
              </c:extLst>
            </c:dLbl>
            <c:dLbl>
              <c:idx val="14"/>
              <c:layout>
                <c:manualLayout>
                  <c:x val="3.5823034210997674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50F-544E-BF97-165B6D0FAC91}"/>
                </c:ext>
              </c:extLst>
            </c:dLbl>
            <c:dLbl>
              <c:idx val="15"/>
              <c:layout>
                <c:manualLayout>
                  <c:x val="4.336690651056319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50F-544E-BF97-165B6D0FAC91}"/>
                </c:ext>
              </c:extLst>
            </c:dLbl>
            <c:dLbl>
              <c:idx val="16"/>
              <c:layout>
                <c:manualLayout>
                  <c:x val="-1.7859929767463242E-2"/>
                  <c:y val="0"/>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3015911465416335"/>
                      <c:h val="5.1170271823161473E-2"/>
                    </c:manualLayout>
                  </c15:layout>
                </c:ext>
                <c:ext xmlns:c16="http://schemas.microsoft.com/office/drawing/2014/chart" uri="{C3380CC4-5D6E-409C-BE32-E72D297353CC}">
                  <c16:uniqueId val="{00000011-250F-544E-BF97-165B6D0FAC91}"/>
                </c:ext>
              </c:extLst>
            </c:dLbl>
            <c:numFmt formatCode="0.0%" sourceLinked="0"/>
            <c:spPr>
              <a:noFill/>
              <a:ln>
                <a:noFill/>
              </a:ln>
              <a:effectLst/>
            </c:spPr>
            <c:txPr>
              <a:bodyPr rot="0" spcFirstLastPara="1" vertOverflow="ellipsis" vert="horz" wrap="square" lIns="4572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errBars>
            <c:errBarType val="both"/>
            <c:errValType val="cust"/>
            <c:noEndCap val="0"/>
            <c:plus>
              <c:numRef>
                <c:f>'C3B'!$R$6:$R$147</c:f>
                <c:numCache>
                  <c:formatCode>General</c:formatCode>
                  <c:ptCount val="17"/>
                  <c:pt idx="0">
                    <c:v>5.3308479678388103</c:v>
                  </c:pt>
                  <c:pt idx="1">
                    <c:v>3.9866801762118804</c:v>
                  </c:pt>
                  <c:pt idx="2">
                    <c:v>10.271648494275659</c:v>
                  </c:pt>
                  <c:pt idx="3">
                    <c:v>4.2372371888159499</c:v>
                  </c:pt>
                  <c:pt idx="4">
                    <c:v>5.4305013725461251</c:v>
                  </c:pt>
                  <c:pt idx="5">
                    <c:v>9.3204084137632037</c:v>
                  </c:pt>
                  <c:pt idx="6">
                    <c:v>4.7001254415301634</c:v>
                  </c:pt>
                  <c:pt idx="7">
                    <c:v>8.506435025527713</c:v>
                  </c:pt>
                  <c:pt idx="8">
                    <c:v>3.9463534570135863</c:v>
                  </c:pt>
                  <c:pt idx="9">
                    <c:v>6.8926615054244493</c:v>
                  </c:pt>
                  <c:pt idx="10">
                    <c:v>3.3682638012781858</c:v>
                  </c:pt>
                  <c:pt idx="11">
                    <c:v>2.5640504773568953</c:v>
                  </c:pt>
                  <c:pt idx="12">
                    <c:v>9.391629241463491</c:v>
                  </c:pt>
                  <c:pt idx="13">
                    <c:v>5.3167372605935199</c:v>
                  </c:pt>
                  <c:pt idx="14">
                    <c:v>5.9734821890172771</c:v>
                  </c:pt>
                  <c:pt idx="15">
                    <c:v>5.5248931546500408</c:v>
                  </c:pt>
                  <c:pt idx="16">
                    <c:v>1.2226350951612659</c:v>
                  </c:pt>
                </c:numCache>
              </c:numRef>
            </c:plus>
            <c:minus>
              <c:numRef>
                <c:f>'C3B'!$R$6:$R$147</c:f>
                <c:numCache>
                  <c:formatCode>General</c:formatCode>
                  <c:ptCount val="17"/>
                  <c:pt idx="0">
                    <c:v>5.3308479678388103</c:v>
                  </c:pt>
                  <c:pt idx="1">
                    <c:v>3.9866801762118804</c:v>
                  </c:pt>
                  <c:pt idx="2">
                    <c:v>10.271648494275659</c:v>
                  </c:pt>
                  <c:pt idx="3">
                    <c:v>4.2372371888159499</c:v>
                  </c:pt>
                  <c:pt idx="4">
                    <c:v>5.4305013725461251</c:v>
                  </c:pt>
                  <c:pt idx="5">
                    <c:v>9.3204084137632037</c:v>
                  </c:pt>
                  <c:pt idx="6">
                    <c:v>4.7001254415301634</c:v>
                  </c:pt>
                  <c:pt idx="7">
                    <c:v>8.506435025527713</c:v>
                  </c:pt>
                  <c:pt idx="8">
                    <c:v>3.9463534570135863</c:v>
                  </c:pt>
                  <c:pt idx="9">
                    <c:v>6.8926615054244493</c:v>
                  </c:pt>
                  <c:pt idx="10">
                    <c:v>3.3682638012781858</c:v>
                  </c:pt>
                  <c:pt idx="11">
                    <c:v>2.5640504773568953</c:v>
                  </c:pt>
                  <c:pt idx="12">
                    <c:v>9.391629241463491</c:v>
                  </c:pt>
                  <c:pt idx="13">
                    <c:v>5.3167372605935199</c:v>
                  </c:pt>
                  <c:pt idx="14">
                    <c:v>5.9734821890172771</c:v>
                  </c:pt>
                  <c:pt idx="15">
                    <c:v>5.5248931546500408</c:v>
                  </c:pt>
                  <c:pt idx="16">
                    <c:v>1.2226350951612659</c:v>
                  </c:pt>
                </c:numCache>
              </c:numRef>
            </c:minus>
            <c:spPr>
              <a:noFill/>
              <a:ln w="9525" cap="flat" cmpd="sng" algn="ctr">
                <a:solidFill>
                  <a:schemeClr val="tx1">
                    <a:lumMod val="65000"/>
                    <a:lumOff val="35000"/>
                  </a:schemeClr>
                </a:solidFill>
                <a:round/>
              </a:ln>
              <a:effectLst/>
            </c:spPr>
          </c:errBars>
          <c:cat>
            <c:strRef>
              <c:f>'C3B'!$O$6:$O$147</c:f>
              <c:strCache>
                <c:ptCount val="17"/>
                <c:pt idx="0">
                  <c:v>Construction</c:v>
                </c:pt>
                <c:pt idx="1">
                  <c:v>Manufacturing</c:v>
                </c:pt>
                <c:pt idx="2">
                  <c:v>Wholesale Trade</c:v>
                </c:pt>
                <c:pt idx="3">
                  <c:v>Retail Trade</c:v>
                </c:pt>
                <c:pt idx="4">
                  <c:v>Transportation &amp; Warehousing</c:v>
                </c:pt>
                <c:pt idx="5">
                  <c:v>Information</c:v>
                </c:pt>
                <c:pt idx="6">
                  <c:v>Finance &amp; Insurance</c:v>
                </c:pt>
                <c:pt idx="7">
                  <c:v>Real Estate, Renting, &amp; Leasing</c:v>
                </c:pt>
                <c:pt idx="8">
                  <c:v>Professional, Scientific, &amp; Technical Services</c:v>
                </c:pt>
                <c:pt idx="9">
                  <c:v>Administrative, Support, &amp; Waste Services</c:v>
                </c:pt>
                <c:pt idx="10">
                  <c:v>Education</c:v>
                </c:pt>
                <c:pt idx="11">
                  <c:v>Healthcare &amp; Social Assistance</c:v>
                </c:pt>
                <c:pt idx="12">
                  <c:v>Arts, Entertainment, &amp; Recreation</c:v>
                </c:pt>
                <c:pt idx="13">
                  <c:v>Accommodation &amp; Food Services</c:v>
                </c:pt>
                <c:pt idx="14">
                  <c:v>Other Service Industries</c:v>
                </c:pt>
                <c:pt idx="15">
                  <c:v>Public Administration</c:v>
                </c:pt>
                <c:pt idx="16">
                  <c:v>All Workers</c:v>
                </c:pt>
              </c:strCache>
            </c:strRef>
          </c:cat>
          <c:val>
            <c:numRef>
              <c:f>'C3B'!$P$6:$P$147</c:f>
              <c:numCache>
                <c:formatCode>General</c:formatCode>
                <c:ptCount val="17"/>
                <c:pt idx="0">
                  <c:v>32.313886988206811</c:v>
                </c:pt>
                <c:pt idx="1">
                  <c:v>27.692037142038718</c:v>
                </c:pt>
                <c:pt idx="2">
                  <c:v>25.479190283693853</c:v>
                </c:pt>
                <c:pt idx="3">
                  <c:v>24.478074203648628</c:v>
                </c:pt>
                <c:pt idx="4">
                  <c:v>27.365030020281612</c:v>
                </c:pt>
                <c:pt idx="5">
                  <c:v>21.720869250133724</c:v>
                </c:pt>
                <c:pt idx="6">
                  <c:v>16.272140152355259</c:v>
                </c:pt>
                <c:pt idx="7">
                  <c:v>21.812334377101404</c:v>
                </c:pt>
                <c:pt idx="8">
                  <c:v>20.066538128365586</c:v>
                </c:pt>
                <c:pt idx="9">
                  <c:v>25.105064323780731</c:v>
                </c:pt>
                <c:pt idx="10">
                  <c:v>13.780147195685</c:v>
                </c:pt>
                <c:pt idx="11">
                  <c:v>12.415666938583437</c:v>
                </c:pt>
                <c:pt idx="12">
                  <c:v>22.34503127909462</c:v>
                </c:pt>
                <c:pt idx="13">
                  <c:v>30.056287589335117</c:v>
                </c:pt>
                <c:pt idx="14">
                  <c:v>18.879407720088871</c:v>
                </c:pt>
                <c:pt idx="15">
                  <c:v>15.739886563308161</c:v>
                </c:pt>
                <c:pt idx="16">
                  <c:v>21.433518826705296</c:v>
                </c:pt>
              </c:numCache>
            </c:numRef>
          </c:val>
          <c:extLst>
            <c:ext xmlns:c16="http://schemas.microsoft.com/office/drawing/2014/chart" uri="{C3380CC4-5D6E-409C-BE32-E72D297353CC}">
              <c16:uniqueId val="{00000018-250F-544E-BF97-165B6D0FAC91}"/>
            </c:ext>
          </c:extLst>
        </c:ser>
        <c:dLbls>
          <c:showLegendKey val="0"/>
          <c:showVal val="0"/>
          <c:showCatName val="0"/>
          <c:showSerName val="0"/>
          <c:showPercent val="0"/>
          <c:showBubbleSize val="0"/>
        </c:dLbls>
        <c:gapWidth val="100"/>
        <c:axId val="336999616"/>
        <c:axId val="337001888"/>
      </c:barChart>
      <c:catAx>
        <c:axId val="336999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37001888"/>
        <c:crosses val="autoZero"/>
        <c:auto val="1"/>
        <c:lblAlgn val="ctr"/>
        <c:lblOffset val="100"/>
        <c:noMultiLvlLbl val="0"/>
      </c:catAx>
      <c:valAx>
        <c:axId val="337001888"/>
        <c:scaling>
          <c:orientation val="minMax"/>
        </c:scaling>
        <c:delete val="1"/>
        <c:axPos val="b"/>
        <c:majorGridlines>
          <c:spPr>
            <a:ln w="9525" cap="flat" cmpd="sng" algn="ctr">
              <a:noFill/>
              <a:round/>
            </a:ln>
            <a:effectLst/>
          </c:spPr>
        </c:majorGridlines>
        <c:numFmt formatCode="0%" sourceLinked="0"/>
        <c:majorTickMark val="none"/>
        <c:minorTickMark val="none"/>
        <c:tickLblPos val="nextTo"/>
        <c:crossAx val="336999616"/>
        <c:crosses val="autoZero"/>
        <c:crossBetween val="between"/>
        <c:dispUnits>
          <c:builtInUnit val="hundre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2700" cap="flat" cmpd="sng" algn="ctr">
      <a:solidFill>
        <a:schemeClr val="tx1"/>
      </a:solidFill>
      <a:round/>
    </a:ln>
    <a:effectLst/>
  </c:spPr>
  <c:txPr>
    <a:bodyPr/>
    <a:lstStyle/>
    <a:p>
      <a:pPr>
        <a:defRPr sz="11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5"/>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1-0151-D04C-9C1B-432B908BFB35}"/>
              </c:ext>
            </c:extLst>
          </c:dPt>
          <c:dPt>
            <c:idx val="7"/>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3-0151-D04C-9C1B-432B908BFB35}"/>
              </c:ext>
            </c:extLst>
          </c:dPt>
          <c:dPt>
            <c:idx val="9"/>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5-0151-D04C-9C1B-432B908BFB35}"/>
              </c:ext>
            </c:extLst>
          </c:dPt>
          <c:dPt>
            <c:idx val="12"/>
            <c:invertIfNegative val="0"/>
            <c:bubble3D val="0"/>
            <c:spPr>
              <a:pattFill prst="pct5">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7-0151-D04C-9C1B-432B908BFB35}"/>
              </c:ext>
            </c:extLst>
          </c:dPt>
          <c:dPt>
            <c:idx val="14"/>
            <c:invertIfNegative val="0"/>
            <c:bubble3D val="0"/>
            <c:spPr>
              <a:pattFill prst="pct5">
                <a:fgClr>
                  <a:schemeClr val="bg1"/>
                </a:fgClr>
                <a:bgClr>
                  <a:schemeClr val="accent5"/>
                </a:bgClr>
              </a:pattFill>
              <a:ln>
                <a:noFill/>
              </a:ln>
              <a:effectLst/>
            </c:spPr>
            <c:extLst>
              <c:ext xmlns:c16="http://schemas.microsoft.com/office/drawing/2014/chart" uri="{C3380CC4-5D6E-409C-BE32-E72D297353CC}">
                <c16:uniqueId val="{00000009-0151-D04C-9C1B-432B908BFB35}"/>
              </c:ext>
            </c:extLst>
          </c:dPt>
          <c:dPt>
            <c:idx val="15"/>
            <c:invertIfNegative val="0"/>
            <c:bubble3D val="0"/>
            <c:spPr>
              <a:solidFill>
                <a:schemeClr val="tx1"/>
              </a:solidFill>
              <a:ln>
                <a:noFill/>
              </a:ln>
              <a:effectLst/>
            </c:spPr>
            <c:extLst>
              <c:ext xmlns:c16="http://schemas.microsoft.com/office/drawing/2014/chart" uri="{C3380CC4-5D6E-409C-BE32-E72D297353CC}">
                <c16:uniqueId val="{0000000B-0151-D04C-9C1B-432B908BFB35}"/>
              </c:ext>
            </c:extLst>
          </c:dPt>
          <c:dLbls>
            <c:dLbl>
              <c:idx val="0"/>
              <c:layout>
                <c:manualLayout>
                  <c:x val="2.1547854192853294E-2"/>
                  <c:y val="-1.5804415127197233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151-D04C-9C1B-432B908BFB35}"/>
                </c:ext>
              </c:extLst>
            </c:dLbl>
            <c:dLbl>
              <c:idx val="1"/>
              <c:dLblPos val="outEnd"/>
              <c:showLegendKey val="0"/>
              <c:showVal val="1"/>
              <c:showCatName val="0"/>
              <c:showSerName val="0"/>
              <c:showPercent val="0"/>
              <c:showBubbleSize val="0"/>
              <c:extLst>
                <c:ext xmlns:c15="http://schemas.microsoft.com/office/drawing/2012/chart" uri="{CE6537A1-D6FC-4f65-9D91-7224C49458BB}">
                  <c15:layout>
                    <c:manualLayout>
                      <c:w val="0.12333836376067235"/>
                      <c:h val="4.4279554037611198E-2"/>
                    </c:manualLayout>
                  </c15:layout>
                </c:ext>
                <c:ext xmlns:c16="http://schemas.microsoft.com/office/drawing/2014/chart" uri="{C3380CC4-5D6E-409C-BE32-E72D297353CC}">
                  <c16:uniqueId val="{0000000E-CBCE-9542-84CE-7C7F8FCC1AB1}"/>
                </c:ext>
              </c:extLst>
            </c:dLbl>
            <c:dLbl>
              <c:idx val="2"/>
              <c:layout>
                <c:manualLayout>
                  <c:x val="9.2970537645416185E-2"/>
                  <c:y val="-1.3916600334526032E-3"/>
                </c:manualLayout>
              </c:layout>
              <c:numFmt formatCode="0.0%" sourceLinked="0"/>
              <c:spPr>
                <a:noFill/>
                <a:ln>
                  <a:noFill/>
                </a:ln>
                <a:effectLst/>
              </c:spPr>
              <c:txPr>
                <a:bodyPr rot="0" spcFirstLastPara="1" vertOverflow="ellipsis" vert="horz" wrap="square" lIns="54864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2926429037786996"/>
                      <c:h val="4.1496233970706314E-2"/>
                    </c:manualLayout>
                  </c15:layout>
                </c:ext>
                <c:ext xmlns:c16="http://schemas.microsoft.com/office/drawing/2014/chart" uri="{C3380CC4-5D6E-409C-BE32-E72D297353CC}">
                  <c16:uniqueId val="{0000000D-0151-D04C-9C1B-432B908BFB35}"/>
                </c:ext>
              </c:extLst>
            </c:dLbl>
            <c:dLbl>
              <c:idx val="3"/>
              <c:numFmt formatCode="0.0%" sourceLinked="0"/>
              <c:spPr>
                <a:noFill/>
                <a:ln>
                  <a:noFill/>
                </a:ln>
                <a:effectLst/>
              </c:spPr>
              <c:txPr>
                <a:bodyPr rot="0" spcFirstLastPara="1" vertOverflow="ellipsis" vert="horz" wrap="square" lIns="54864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3222725368646879"/>
                      <c:h val="3.3146273769991685E-2"/>
                    </c:manualLayout>
                  </c15:layout>
                </c:ext>
                <c:ext xmlns:c16="http://schemas.microsoft.com/office/drawing/2014/chart" uri="{C3380CC4-5D6E-409C-BE32-E72D297353CC}">
                  <c16:uniqueId val="{0000000D-CBCE-9542-84CE-7C7F8FCC1AB1}"/>
                </c:ext>
              </c:extLst>
            </c:dLbl>
            <c:dLbl>
              <c:idx val="4"/>
              <c:dLblPos val="outEnd"/>
              <c:showLegendKey val="0"/>
              <c:showVal val="1"/>
              <c:showCatName val="0"/>
              <c:showSerName val="0"/>
              <c:showPercent val="0"/>
              <c:showBubbleSize val="0"/>
              <c:extLst>
                <c:ext xmlns:c15="http://schemas.microsoft.com/office/drawing/2012/chart" uri="{CE6537A1-D6FC-4f65-9D91-7224C49458BB}">
                  <c15:layout>
                    <c:manualLayout>
                      <c:w val="0.15296799684666046"/>
                      <c:h val="4.4279554037611198E-2"/>
                    </c:manualLayout>
                  </c15:layout>
                </c:ext>
                <c:ext xmlns:c16="http://schemas.microsoft.com/office/drawing/2014/chart" uri="{C3380CC4-5D6E-409C-BE32-E72D297353CC}">
                  <c16:uniqueId val="{0000000C-CBCE-9542-84CE-7C7F8FCC1AB1}"/>
                </c:ext>
              </c:extLst>
            </c:dLbl>
            <c:dLbl>
              <c:idx val="5"/>
              <c:layout>
                <c:manualLayout>
                  <c:x val="-8.978272580355540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151-D04C-9C1B-432B908BFB35}"/>
                </c:ext>
              </c:extLst>
            </c:dLbl>
            <c:dLbl>
              <c:idx val="6"/>
              <c:layout>
                <c:manualLayout>
                  <c:x val="5.027832644999102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151-D04C-9C1B-432B908BFB35}"/>
                </c:ext>
              </c:extLst>
            </c:dLbl>
            <c:dLbl>
              <c:idx val="7"/>
              <c:layout>
                <c:manualLayout>
                  <c:x val="-1.077392709642664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151-D04C-9C1B-432B908BFB35}"/>
                </c:ext>
              </c:extLst>
            </c:dLbl>
            <c:dLbl>
              <c:idx val="8"/>
              <c:layout>
                <c:manualLayout>
                  <c:x val="3.232178128927980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151-D04C-9C1B-432B908BFB35}"/>
                </c:ext>
              </c:extLst>
            </c:dLbl>
            <c:dLbl>
              <c:idx val="9"/>
              <c:layout>
                <c:manualLayout>
                  <c:x val="-1.077392709642664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151-D04C-9C1B-432B908BFB35}"/>
                </c:ext>
              </c:extLst>
            </c:dLbl>
            <c:dLbl>
              <c:idx val="10"/>
              <c:layout>
                <c:manualLayout>
                  <c:x val="-1.256958161249775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151-D04C-9C1B-432B908BFB35}"/>
                </c:ext>
              </c:extLst>
            </c:dLbl>
            <c:dLbl>
              <c:idx val="11"/>
              <c:layout>
                <c:manualLayout>
                  <c:x val="7.140094758657489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151-D04C-9C1B-432B908BFB35}"/>
                </c:ext>
              </c:extLst>
            </c:dLbl>
            <c:dLbl>
              <c:idx val="12"/>
              <c:layout>
                <c:manualLayout>
                  <c:x val="3.052612677320870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151-D04C-9C1B-432B908BFB35}"/>
                </c:ext>
              </c:extLst>
            </c:dLbl>
            <c:dLbl>
              <c:idx val="13"/>
              <c:layout>
                <c:manualLayout>
                  <c:x val="2.154785419285316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151-D04C-9C1B-432B908BFB35}"/>
                </c:ext>
              </c:extLst>
            </c:dLbl>
            <c:dLbl>
              <c:idx val="15"/>
              <c:layout>
                <c:manualLayout>
                  <c:x val="-2.931280598574581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151-D04C-9C1B-432B908BFB35}"/>
                </c:ext>
              </c:extLst>
            </c:dLbl>
            <c:numFmt formatCode="0.0%" sourceLinked="0"/>
            <c:spPr>
              <a:noFill/>
              <a:ln>
                <a:noFill/>
              </a:ln>
              <a:effectLst/>
            </c:spPr>
            <c:txPr>
              <a:bodyPr rot="0" spcFirstLastPara="1" vertOverflow="ellipsis" vert="horz" wrap="square" lIns="54864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errBars>
            <c:errBarType val="both"/>
            <c:errValType val="cust"/>
            <c:noEndCap val="0"/>
            <c:plus>
              <c:numRef>
                <c:f>'C3B'!$R$152:$R$292</c:f>
                <c:numCache>
                  <c:formatCode>General</c:formatCode>
                  <c:ptCount val="16"/>
                  <c:pt idx="0">
                    <c:v>4.4542101292936813</c:v>
                  </c:pt>
                  <c:pt idx="1">
                    <c:v>3.3716023364855214</c:v>
                  </c:pt>
                  <c:pt idx="2">
                    <c:v>8.3001862205403967</c:v>
                  </c:pt>
                  <c:pt idx="3">
                    <c:v>3.4879185290171044</c:v>
                  </c:pt>
                  <c:pt idx="4">
                    <c:v>3.8492740525213254</c:v>
                  </c:pt>
                  <c:pt idx="5">
                    <c:v>2.6699181140839743</c:v>
                  </c:pt>
                  <c:pt idx="6">
                    <c:v>6.5977244237764126</c:v>
                  </c:pt>
                  <c:pt idx="7">
                    <c:v>2.6058471261452762</c:v>
                  </c:pt>
                  <c:pt idx="8">
                    <c:v>5.5747182610494193</c:v>
                  </c:pt>
                  <c:pt idx="9">
                    <c:v>2.4856005716904654</c:v>
                  </c:pt>
                  <c:pt idx="10">
                    <c:v>2.5652172556136517</c:v>
                  </c:pt>
                  <c:pt idx="11">
                    <c:v>7.1691512549986243</c:v>
                  </c:pt>
                  <c:pt idx="12">
                    <c:v>5.2854016857578028</c:v>
                  </c:pt>
                  <c:pt idx="13">
                    <c:v>4.8997493717402403</c:v>
                  </c:pt>
                  <c:pt idx="14">
                    <c:v>2.579936880021195</c:v>
                  </c:pt>
                  <c:pt idx="15">
                    <c:v>0.99736526073827747</c:v>
                  </c:pt>
                </c:numCache>
              </c:numRef>
            </c:plus>
            <c:minus>
              <c:numRef>
                <c:f>'C3B'!$R$152:$R$292</c:f>
                <c:numCache>
                  <c:formatCode>General</c:formatCode>
                  <c:ptCount val="16"/>
                  <c:pt idx="0">
                    <c:v>4.4542101292936813</c:v>
                  </c:pt>
                  <c:pt idx="1">
                    <c:v>3.3716023364855214</c:v>
                  </c:pt>
                  <c:pt idx="2">
                    <c:v>8.3001862205403967</c:v>
                  </c:pt>
                  <c:pt idx="3">
                    <c:v>3.4879185290171044</c:v>
                  </c:pt>
                  <c:pt idx="4">
                    <c:v>3.8492740525213254</c:v>
                  </c:pt>
                  <c:pt idx="5">
                    <c:v>2.6699181140839743</c:v>
                  </c:pt>
                  <c:pt idx="6">
                    <c:v>6.5977244237764126</c:v>
                  </c:pt>
                  <c:pt idx="7">
                    <c:v>2.6058471261452762</c:v>
                  </c:pt>
                  <c:pt idx="8">
                    <c:v>5.5747182610494193</c:v>
                  </c:pt>
                  <c:pt idx="9">
                    <c:v>2.4856005716904654</c:v>
                  </c:pt>
                  <c:pt idx="10">
                    <c:v>2.5652172556136517</c:v>
                  </c:pt>
                  <c:pt idx="11">
                    <c:v>7.1691512549986243</c:v>
                  </c:pt>
                  <c:pt idx="12">
                    <c:v>5.2854016857578028</c:v>
                  </c:pt>
                  <c:pt idx="13">
                    <c:v>4.8997493717402403</c:v>
                  </c:pt>
                  <c:pt idx="14">
                    <c:v>2.579936880021195</c:v>
                  </c:pt>
                  <c:pt idx="15">
                    <c:v>0.99736526073827747</c:v>
                  </c:pt>
                </c:numCache>
              </c:numRef>
            </c:minus>
            <c:spPr>
              <a:noFill/>
              <a:ln w="9525" cap="flat" cmpd="sng" algn="ctr">
                <a:solidFill>
                  <a:schemeClr val="tx1">
                    <a:lumMod val="65000"/>
                    <a:lumOff val="35000"/>
                  </a:schemeClr>
                </a:solidFill>
                <a:round/>
              </a:ln>
              <a:effectLst/>
            </c:spPr>
          </c:errBars>
          <c:cat>
            <c:strRef>
              <c:f>'C3B'!$O$152:$O$292</c:f>
              <c:strCache>
                <c:ptCount val="16"/>
                <c:pt idx="0">
                  <c:v>Construction</c:v>
                </c:pt>
                <c:pt idx="1">
                  <c:v>Manufacturing</c:v>
                </c:pt>
                <c:pt idx="2">
                  <c:v>Wholesale Trade</c:v>
                </c:pt>
                <c:pt idx="3">
                  <c:v>Retail Trade</c:v>
                </c:pt>
                <c:pt idx="4">
                  <c:v>Transportation &amp; Warehousing</c:v>
                </c:pt>
                <c:pt idx="5">
                  <c:v>Finance &amp; Insurance</c:v>
                </c:pt>
                <c:pt idx="6">
                  <c:v>Real Estate, Renting, &amp; Leasing</c:v>
                </c:pt>
                <c:pt idx="7">
                  <c:v>Professional, Scientific, &amp; Technical Services</c:v>
                </c:pt>
                <c:pt idx="8">
                  <c:v>Administrative, Support, &amp; Waste Services</c:v>
                </c:pt>
                <c:pt idx="9">
                  <c:v>Education</c:v>
                </c:pt>
                <c:pt idx="10">
                  <c:v>Healthcare &amp; Social Assistance</c:v>
                </c:pt>
                <c:pt idx="11">
                  <c:v>Arts, Entertainment, &amp; Recreation</c:v>
                </c:pt>
                <c:pt idx="12">
                  <c:v>Accommodation &amp; Food Services</c:v>
                </c:pt>
                <c:pt idx="13">
                  <c:v>Other Service Industries</c:v>
                </c:pt>
                <c:pt idx="14">
                  <c:v>Public Administration</c:v>
                </c:pt>
                <c:pt idx="15">
                  <c:v>All Workers</c:v>
                </c:pt>
              </c:strCache>
            </c:strRef>
          </c:cat>
          <c:val>
            <c:numRef>
              <c:f>'C3B'!$P$152:$P$292</c:f>
              <c:numCache>
                <c:formatCode>General</c:formatCode>
                <c:ptCount val="16"/>
                <c:pt idx="0">
                  <c:v>13.453133884181897</c:v>
                </c:pt>
                <c:pt idx="1">
                  <c:v>14.355736299302857</c:v>
                </c:pt>
                <c:pt idx="2">
                  <c:v>15.419010539946829</c:v>
                </c:pt>
                <c:pt idx="3">
                  <c:v>12.399560942712421</c:v>
                </c:pt>
                <c:pt idx="4">
                  <c:v>13.726296117499659</c:v>
                </c:pt>
                <c:pt idx="5">
                  <c:v>5.4179158411737536</c:v>
                </c:pt>
                <c:pt idx="6">
                  <c:v>13.501873097243603</c:v>
                </c:pt>
                <c:pt idx="7">
                  <c:v>7.3499242922475743</c:v>
                </c:pt>
                <c:pt idx="8">
                  <c:v>15.948408409174355</c:v>
                </c:pt>
                <c:pt idx="9">
                  <c:v>8.4307396596343764</c:v>
                </c:pt>
                <c:pt idx="10">
                  <c:v>11.595598071821865</c:v>
                </c:pt>
                <c:pt idx="11">
                  <c:v>12.797755784945405</c:v>
                </c:pt>
                <c:pt idx="12">
                  <c:v>20.609104174942434</c:v>
                </c:pt>
                <c:pt idx="13">
                  <c:v>14.511472099375688</c:v>
                </c:pt>
                <c:pt idx="14">
                  <c:v>4.7541659122530158</c:v>
                </c:pt>
                <c:pt idx="15">
                  <c:v>11.765810595156859</c:v>
                </c:pt>
              </c:numCache>
            </c:numRef>
          </c:val>
          <c:extLst>
            <c:ext xmlns:c16="http://schemas.microsoft.com/office/drawing/2014/chart" uri="{C3380CC4-5D6E-409C-BE32-E72D297353CC}">
              <c16:uniqueId val="{00000013-0151-D04C-9C1B-432B908BFB35}"/>
            </c:ext>
          </c:extLst>
        </c:ser>
        <c:dLbls>
          <c:showLegendKey val="0"/>
          <c:showVal val="0"/>
          <c:showCatName val="0"/>
          <c:showSerName val="0"/>
          <c:showPercent val="0"/>
          <c:showBubbleSize val="0"/>
        </c:dLbls>
        <c:gapWidth val="105"/>
        <c:axId val="336894496"/>
        <c:axId val="336896496"/>
      </c:barChart>
      <c:catAx>
        <c:axId val="336894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36896496"/>
        <c:crosses val="autoZero"/>
        <c:auto val="1"/>
        <c:lblAlgn val="ctr"/>
        <c:lblOffset val="100"/>
        <c:noMultiLvlLbl val="0"/>
      </c:catAx>
      <c:valAx>
        <c:axId val="336896496"/>
        <c:scaling>
          <c:orientation val="minMax"/>
        </c:scaling>
        <c:delete val="1"/>
        <c:axPos val="b"/>
        <c:majorGridlines>
          <c:spPr>
            <a:ln w="9525" cap="flat" cmpd="sng" algn="ctr">
              <a:noFill/>
              <a:round/>
            </a:ln>
            <a:effectLst/>
          </c:spPr>
        </c:majorGridlines>
        <c:numFmt formatCode="0%" sourceLinked="0"/>
        <c:majorTickMark val="none"/>
        <c:minorTickMark val="none"/>
        <c:tickLblPos val="nextTo"/>
        <c:crossAx val="336894496"/>
        <c:crosses val="autoZero"/>
        <c:crossBetween val="between"/>
        <c:dispUnits>
          <c:builtInUnit val="hundre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2700" cap="flat" cmpd="sng" algn="ctr">
      <a:solidFill>
        <a:schemeClr val="tx1"/>
      </a:solidFill>
      <a:round/>
    </a:ln>
    <a:effectLst/>
  </c:spPr>
  <c:txPr>
    <a:bodyPr/>
    <a:lstStyle/>
    <a:p>
      <a:pPr>
        <a:defRPr sz="11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1789A-C197-8840-A549-831741B4CB73}" type="datetimeFigureOut">
              <a:rPr lang="en-US" smtClean="0"/>
              <a:t>4/7/24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5264B-E35F-AE4D-AC20-877DC6952F52}" type="slidenum">
              <a:rPr lang="en-US" smtClean="0"/>
              <a:t>‹#›</a:t>
            </a:fld>
            <a:endParaRPr lang="en-US"/>
          </a:p>
        </p:txBody>
      </p:sp>
    </p:spTree>
    <p:extLst>
      <p:ext uri="{BB962C8B-B14F-4D97-AF65-F5344CB8AC3E}">
        <p14:creationId xmlns:p14="http://schemas.microsoft.com/office/powerpoint/2010/main" val="318719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health.gov/healthypeople/priority-areas/social-determinants-health/literature-summaries/employment#cit9"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BLS: </a:t>
            </a:r>
            <a:r>
              <a:rPr lang="en-US" b="0" i="0" dirty="0">
                <a:solidFill>
                  <a:srgbClr val="333333"/>
                </a:solidFill>
                <a:effectLst/>
                <a:highlight>
                  <a:srgbClr val="FFFFFF"/>
                </a:highlight>
                <a:latin typeface="Tahoma" panose="020B0604030504040204" pitchFamily="34" charset="0"/>
              </a:rPr>
              <a:t>Individuals who were employed in service occupations remained more likely to be among the working poor than those employed in other major occupational groups. </a:t>
            </a:r>
          </a:p>
          <a:p>
            <a:endParaRPr lang="en-US" b="0" i="0" dirty="0">
              <a:solidFill>
                <a:srgbClr val="333333"/>
              </a:solidFill>
              <a:effectLst/>
              <a:highlight>
                <a:srgbClr val="FFFFFF"/>
              </a:highlight>
              <a:latin typeface="Tahoma" panose="020B0604030504040204" pitchFamily="34" charset="0"/>
            </a:endParaRPr>
          </a:p>
          <a:p>
            <a:r>
              <a:rPr lang="en-US" b="0" i="0" dirty="0">
                <a:solidFill>
                  <a:srgbClr val="333333"/>
                </a:solidFill>
                <a:effectLst/>
                <a:highlight>
                  <a:srgbClr val="FFFFFF"/>
                </a:highlight>
                <a:latin typeface="Tahoma" panose="020B0604030504040204" pitchFamily="34" charset="0"/>
              </a:rPr>
              <a:t>DHHS: </a:t>
            </a:r>
            <a:r>
              <a:rPr lang="en-US" b="0" i="0" dirty="0">
                <a:solidFill>
                  <a:srgbClr val="0D1941"/>
                </a:solidFill>
                <a:effectLst/>
                <a:latin typeface="Cooper Hewitt"/>
              </a:rPr>
              <a:t>People with steady employment are less likely to live in poverty and more likely to be healthy, but many people have trouble finding and keeping a job. In addition, many people with steady work still don’t earn enough to afford the things they need to stay healthy.</a:t>
            </a:r>
          </a:p>
          <a:p>
            <a:endParaRPr lang="en-US" b="0" i="0" dirty="0">
              <a:solidFill>
                <a:srgbClr val="0D1941"/>
              </a:solidFill>
              <a:effectLst/>
              <a:latin typeface="Cooper Hewitt"/>
            </a:endParaRPr>
          </a:p>
          <a:p>
            <a:r>
              <a:rPr lang="en-US" b="0" i="0" dirty="0">
                <a:solidFill>
                  <a:srgbClr val="0D1941"/>
                </a:solidFill>
                <a:effectLst/>
                <a:latin typeface="Cooper Hewitt"/>
              </a:rPr>
              <a:t>Individuals with less education have fewer employment choices, which may force them into positions with low levels of control, job insecurity, and low wages.</a:t>
            </a:r>
            <a:r>
              <a:rPr lang="en-US" b="0" i="0" u="sng" baseline="30000" dirty="0">
                <a:solidFill>
                  <a:srgbClr val="1C71AF"/>
                </a:solidFill>
                <a:effectLst/>
                <a:latin typeface="Cooper Hewitt"/>
                <a:hlinkClick r:id="rId3"/>
              </a:rPr>
              <a:t>9</a:t>
            </a:r>
            <a:r>
              <a:rPr lang="en-US" b="0" i="0" dirty="0">
                <a:solidFill>
                  <a:srgbClr val="0D1941"/>
                </a:solidFill>
                <a:effectLst/>
                <a:latin typeface="Cooper Hewitt"/>
              </a:rPr>
              <a:t> Individuals with less education are also more likely to have jobs that are physically demanding or include exposure to toxins (Berkman). </a:t>
            </a:r>
          </a:p>
          <a:p>
            <a:endParaRPr lang="en-US" b="0" i="0" dirty="0">
              <a:solidFill>
                <a:srgbClr val="0D1941"/>
              </a:solidFill>
              <a:effectLst/>
              <a:latin typeface="Cooper Hewitt"/>
            </a:endParaRPr>
          </a:p>
          <a:p>
            <a:r>
              <a:rPr lang="en-US" b="0" i="0" dirty="0">
                <a:solidFill>
                  <a:srgbClr val="0D1941"/>
                </a:solidFill>
                <a:effectLst/>
                <a:latin typeface="Cooper Hewitt"/>
              </a:rPr>
              <a:t>Women more likely experience sexual harassment in workplace </a:t>
            </a:r>
          </a:p>
          <a:p>
            <a:endParaRPr lang="en-US" b="0" i="0" dirty="0">
              <a:solidFill>
                <a:srgbClr val="0D1941"/>
              </a:solidFill>
              <a:effectLst/>
              <a:latin typeface="Cooper Hewitt"/>
            </a:endParaRPr>
          </a:p>
          <a:p>
            <a:r>
              <a:rPr lang="en-US" b="0" i="0" dirty="0">
                <a:solidFill>
                  <a:srgbClr val="0D1941"/>
                </a:solidFill>
                <a:effectLst/>
                <a:latin typeface="Cooper Hewitt"/>
              </a:rPr>
              <a:t>Certain industries and occupations employ higher proportions of Hispanic/Latinx workers, such as agriculture</a:t>
            </a:r>
          </a:p>
          <a:p>
            <a:endParaRPr lang="en-US" b="0" i="0" dirty="0">
              <a:solidFill>
                <a:srgbClr val="0D1941"/>
              </a:solidFill>
              <a:effectLst/>
              <a:latin typeface="Cooper Hewit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COVID PART: Frontline/essential workers experienced COVID-19 outbreaks by nature of their occupations. Those who were required to leave home for work were exposed to hospitalized patients, congregate/nursing home residents, individuals in correctional custody, co-workers, and the public.  Some of the hardest hit sectors preferentially employ women, immigrants, people of color, and low-wage workers. Ex, agricultural work, food manufacture and packaging, and transportation and warehousing preferentially employ Latinx immigrants, home care and day care employ women, immigrants, and African Americans, and public transit employs a high proportion of African Americans. </a:t>
            </a: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2</a:t>
            </a:fld>
            <a:endParaRPr lang="en-US"/>
          </a:p>
        </p:txBody>
      </p:sp>
    </p:spTree>
    <p:extLst>
      <p:ext uri="{BB962C8B-B14F-4D97-AF65-F5344CB8AC3E}">
        <p14:creationId xmlns:p14="http://schemas.microsoft.com/office/powerpoint/2010/main" val="2291838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Compared to all workers, the prevalence of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not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having health care coverage was significantly:</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Higher: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Accommodation &amp; Food Services</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Administrative, Support, &amp; Waste Services</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Transportation &amp; Warehousing</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Manufacturing</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Other Service Industries</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Construction</a:t>
            </a:r>
          </a:p>
          <a:p>
            <a:pPr marL="45720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Lower: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Healthcare &amp; Social Assistance</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Professional, Scientific, &amp; Technical Services</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Education</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workers = respondents with an industry code</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Results not shown for the following groups due to high variance (CV&gt;0.3): </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Agriculture, Forestry, Fishing, &amp; Hunting; Utilities; Wholesale Trade; Information; Finance &amp; Insurance; Arts, Entertainment, &amp; Recreation; Public Administration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Results not shown for the following groups due to insufficient sample size (n&lt;50): </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Mining, Quarrying, Oil, &amp; Gas; Management of Companies &amp; Enterprises; Military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11</a:t>
            </a:fld>
            <a:endParaRPr lang="en-US"/>
          </a:p>
        </p:txBody>
      </p:sp>
    </p:spTree>
    <p:extLst>
      <p:ext uri="{BB962C8B-B14F-4D97-AF65-F5344CB8AC3E}">
        <p14:creationId xmlns:p14="http://schemas.microsoft.com/office/powerpoint/2010/main" val="2712852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Compared to all workers, the prevalence of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not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having a personal physician was significantly:</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Higher: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Accommodation &amp; Food Services</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Manufacturing</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Transportation &amp; Warehousing </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Construction</a:t>
            </a:r>
          </a:p>
          <a:p>
            <a:pPr marL="45720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Lower: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Finance &amp; Insurance</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Healthcare &amp; Social Assistance</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Public Administration</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Education</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workers = respondents with an industry code</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Results not shown for the following groups due to high variance (CV&gt;0.3): </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Agriculture, Forestry, Fishing, &amp; Hunting; Utilities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12</a:t>
            </a:fld>
            <a:endParaRPr lang="en-US"/>
          </a:p>
        </p:txBody>
      </p:sp>
    </p:spTree>
    <p:extLst>
      <p:ext uri="{BB962C8B-B14F-4D97-AF65-F5344CB8AC3E}">
        <p14:creationId xmlns:p14="http://schemas.microsoft.com/office/powerpoint/2010/main" val="85138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Compared to all workers, the prevalence of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not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being able to see a physician in the past year due to cost was significantly:</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Higher: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Accommodation &amp; Food Services</a:t>
            </a:r>
          </a:p>
          <a:p>
            <a:pPr marL="45720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Lower:</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Finance &amp; Insurance</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Professional, Scientific, &amp; Technical Services </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Education</a:t>
            </a:r>
          </a:p>
          <a:p>
            <a:pPr marL="342900" marR="0" lvl="0" indent="-342900">
              <a:spcBef>
                <a:spcPts val="0"/>
              </a:spcBef>
              <a:spcAft>
                <a:spcPts val="0"/>
              </a:spcAft>
              <a:buFont typeface="Symbol" pitchFamily="2" charset="2"/>
              <a:buChar cha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Public Administration</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Results not shown for the following groups due to high variance (CV&gt;0.3): </a:t>
            </a:r>
            <a:r>
              <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Agriculture, Forestry, Fishing, &amp; Hunting; Utilities; Information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13</a:t>
            </a:fld>
            <a:endParaRPr lang="en-US"/>
          </a:p>
        </p:txBody>
      </p:sp>
    </p:spTree>
    <p:extLst>
      <p:ext uri="{BB962C8B-B14F-4D97-AF65-F5344CB8AC3E}">
        <p14:creationId xmlns:p14="http://schemas.microsoft.com/office/powerpoint/2010/main" val="639747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findings are important / implications </a:t>
            </a:r>
          </a:p>
          <a:p>
            <a:endParaRPr lang="en-US" dirty="0"/>
          </a:p>
          <a:p>
            <a:r>
              <a:rPr lang="en-US" dirty="0"/>
              <a:t>We assessed other BRFSS core sections and found AFS had sig higher prevalence of….</a:t>
            </a:r>
          </a:p>
          <a:p>
            <a:endParaRPr lang="en-US" dirty="0"/>
          </a:p>
          <a:p>
            <a:r>
              <a:rPr lang="en-US" dirty="0"/>
              <a:t>Underscoring the importance of the healthcare access findings </a:t>
            </a:r>
          </a:p>
        </p:txBody>
      </p:sp>
      <p:sp>
        <p:nvSpPr>
          <p:cNvPr id="4" name="Slide Number Placeholder 3"/>
          <p:cNvSpPr>
            <a:spLocks noGrp="1"/>
          </p:cNvSpPr>
          <p:nvPr>
            <p:ph type="sldNum" sz="quarter" idx="5"/>
          </p:nvPr>
        </p:nvSpPr>
        <p:spPr/>
        <p:txBody>
          <a:bodyPr/>
          <a:lstStyle/>
          <a:p>
            <a:fld id="{E155264B-E35F-AE4D-AC20-877DC6952F52}" type="slidenum">
              <a:rPr lang="en-US" smtClean="0"/>
              <a:t>14</a:t>
            </a:fld>
            <a:endParaRPr lang="en-US"/>
          </a:p>
        </p:txBody>
      </p:sp>
    </p:spTree>
    <p:extLst>
      <p:ext uri="{BB962C8B-B14F-4D97-AF65-F5344CB8AC3E}">
        <p14:creationId xmlns:p14="http://schemas.microsoft.com/office/powerpoint/2010/main" val="4068773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findings are important / implications </a:t>
            </a:r>
          </a:p>
          <a:p>
            <a:endParaRPr lang="en-US" dirty="0"/>
          </a:p>
          <a:p>
            <a:r>
              <a:rPr lang="en-US" b="0" i="0" dirty="0">
                <a:solidFill>
                  <a:srgbClr val="333333"/>
                </a:solidFill>
                <a:effectLst/>
                <a:highlight>
                  <a:srgbClr val="FFFFFF"/>
                </a:highlight>
                <a:latin typeface="Tahoma" panose="020B0604030504040204" pitchFamily="34" charset="0"/>
              </a:rPr>
              <a:t>Hispanic women were more likely to work in leisure and hospitality (13 percent) than were White women (10 percent), Asian women (9 percent), and Black women (8 percent) (BLS, 2022)</a:t>
            </a:r>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15</a:t>
            </a:fld>
            <a:endParaRPr lang="en-US"/>
          </a:p>
        </p:txBody>
      </p:sp>
    </p:spTree>
    <p:extLst>
      <p:ext uri="{BB962C8B-B14F-4D97-AF65-F5344CB8AC3E}">
        <p14:creationId xmlns:p14="http://schemas.microsoft.com/office/powerpoint/2010/main" val="3071736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solidFill>
                  <a:srgbClr val="000000"/>
                </a:solidFill>
                <a:effectLst/>
                <a:highlight>
                  <a:srgbClr val="FFFFFF"/>
                </a:highlight>
                <a:latin typeface="Calibri" panose="020F0502020204030204" pitchFamily="34" charset="0"/>
                <a:ea typeface="Times New Roman" panose="02020603050405020304" pitchFamily="18" charset="0"/>
                <a:cs typeface="Arial" panose="020B0604020202020204" pitchFamily="34" charset="0"/>
              </a:rPr>
              <a:t>From report: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solidFill>
                  <a:srgbClr val="000000"/>
                </a:solidFill>
                <a:effectLst/>
                <a:highlight>
                  <a:srgbClr val="FFFFFF"/>
                </a:highlight>
                <a:latin typeface="Calibri" panose="020F0502020204030204" pitchFamily="34" charset="0"/>
                <a:ea typeface="Times New Roman" panose="02020603050405020304" pitchFamily="18" charset="0"/>
                <a:cs typeface="Arial" panose="020B0604020202020204" pitchFamily="34" charset="0"/>
              </a:rPr>
              <a:t>The Construction and Manufacturing industries lacked adequate access to healthcare, both having a higher prevalence of not having healthcare coverage nor a personal care physician. Those in the Construction industry reported not attending routine dental and doctor visits although they had a lower prevalence of cancer, depression, and diabetes. Risky health behaviors such as smoking, heavy and/or binge drinking, and not always wearing a seatbelt were more commonly seen in Construction, while both Construction and Manufacturing had a higher prevalence of being overweight or obese.</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16</a:t>
            </a:fld>
            <a:endParaRPr lang="en-US"/>
          </a:p>
        </p:txBody>
      </p:sp>
    </p:spTree>
    <p:extLst>
      <p:ext uri="{BB962C8B-B14F-4D97-AF65-F5344CB8AC3E}">
        <p14:creationId xmlns:p14="http://schemas.microsoft.com/office/powerpoint/2010/main" val="3373078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highlight>
                  <a:srgbClr val="FFFFFF"/>
                </a:highlight>
                <a:latin typeface="Tahoma" panose="020B0604030504040204" pitchFamily="34" charset="0"/>
              </a:rPr>
              <a:t>A large share of employed women across all race and ethnicity groups worked in education and health services: Blacks (40 percent), Whites (35 percent), Asians (32 percent), and Hispanics (29 percent). </a:t>
            </a:r>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17</a:t>
            </a:fld>
            <a:endParaRPr lang="en-US"/>
          </a:p>
        </p:txBody>
      </p:sp>
    </p:spTree>
    <p:extLst>
      <p:ext uri="{BB962C8B-B14F-4D97-AF65-F5344CB8AC3E}">
        <p14:creationId xmlns:p14="http://schemas.microsoft.com/office/powerpoint/2010/main" val="2406021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18</a:t>
            </a:fld>
            <a:endParaRPr lang="en-US"/>
          </a:p>
        </p:txBody>
      </p:sp>
    </p:spTree>
    <p:extLst>
      <p:ext uri="{BB962C8B-B14F-4D97-AF65-F5344CB8AC3E}">
        <p14:creationId xmlns:p14="http://schemas.microsoft.com/office/powerpoint/2010/main" val="3209954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DHHS: </a:t>
            </a:r>
            <a:r>
              <a:rPr lang="en-US" b="0" i="0" dirty="0">
                <a:solidFill>
                  <a:srgbClr val="0D1941"/>
                </a:solidFill>
                <a:effectLst/>
                <a:latin typeface="Cooper Hewitt"/>
              </a:rPr>
              <a:t>“Social determinants of health (SDOH) are the conditions in the environments where people are born, live, learn, work, play, worship, and age that affect a wide range of health outcomes and risks.”</a:t>
            </a:r>
          </a:p>
          <a:p>
            <a:endParaRPr lang="en-US" dirty="0"/>
          </a:p>
          <a:p>
            <a:r>
              <a:rPr lang="en-US" dirty="0"/>
              <a:t>Research suggests </a:t>
            </a:r>
            <a:r>
              <a:rPr lang="en-US" dirty="0" err="1"/>
              <a:t>SDoH</a:t>
            </a:r>
            <a:r>
              <a:rPr lang="en-US" dirty="0"/>
              <a:t> account for between 30-55% of health outcomes (WHO)</a:t>
            </a:r>
          </a:p>
          <a:p>
            <a:endParaRPr lang="en-US" dirty="0"/>
          </a:p>
          <a:p>
            <a:r>
              <a:rPr lang="en-US" dirty="0"/>
              <a:t>past two decades there has been a significant shift from traditional work arrangements (direct hire by a single employer, decent wages, social benefits) to precarious work (contract work, gig work, temporary staffing, informal/cash work, under-employment, low wages, no social benefits) (Weill, 2014). </a:t>
            </a:r>
          </a:p>
          <a:p>
            <a:endParaRPr lang="en-US" dirty="0"/>
          </a:p>
          <a:p>
            <a:r>
              <a:rPr lang="en-US" dirty="0"/>
              <a:t>So by adding to health disparity literature/evidence leveraging data &amp; surveillance and subsequent evaluation and evidence building we can target workers in certain industries with higher prevalence of inadequate access to healthcare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Goal: Help people earn steady incomes that allow them to meet their health needs</a:t>
            </a:r>
          </a:p>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3</a:t>
            </a:fld>
            <a:endParaRPr lang="en-US"/>
          </a:p>
        </p:txBody>
      </p:sp>
    </p:spTree>
    <p:extLst>
      <p:ext uri="{BB962C8B-B14F-4D97-AF65-F5344CB8AC3E}">
        <p14:creationId xmlns:p14="http://schemas.microsoft.com/office/powerpoint/2010/main" val="3664759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highlight>
                  <a:srgbClr val="FFFFFF"/>
                </a:highlight>
                <a:latin typeface="SourceSansProRegular"/>
              </a:rPr>
              <a:t>high-risk occupations defined as those private sector occupations in the U.S. that have a two-fold or higher rate of injuries or illnesses involving one or more missed days of work</a:t>
            </a:r>
          </a:p>
          <a:p>
            <a:endParaRPr lang="en-US" b="0" i="0" dirty="0">
              <a:solidFill>
                <a:srgbClr val="000000"/>
              </a:solidFill>
              <a:effectLst/>
              <a:highlight>
                <a:srgbClr val="FFFFFF"/>
              </a:highlight>
              <a:latin typeface="SourceSansProRegular"/>
            </a:endParaRPr>
          </a:p>
          <a:p>
            <a:r>
              <a:rPr lang="en-US" b="0" i="0" dirty="0">
                <a:solidFill>
                  <a:srgbClr val="000000"/>
                </a:solidFill>
                <a:effectLst/>
                <a:highlight>
                  <a:srgbClr val="FFFFFF"/>
                </a:highlight>
                <a:latin typeface="SourceSansProRegular"/>
              </a:rPr>
              <a:t>*REMOVED AGRICULTURE AND MINING BC NOT ABLE TO GET ESTIMATES FOR THESE INDUSTRIES</a:t>
            </a:r>
          </a:p>
          <a:p>
            <a:endParaRPr lang="en-US" b="0" i="0" dirty="0">
              <a:solidFill>
                <a:srgbClr val="000000"/>
              </a:solidFill>
              <a:effectLst/>
              <a:highlight>
                <a:srgbClr val="FFFFFF"/>
              </a:highlight>
              <a:latin typeface="SourceSansProRegular"/>
            </a:endParaRPr>
          </a:p>
          <a:p>
            <a:r>
              <a:rPr lang="en-US" b="0" i="0" dirty="0">
                <a:solidFill>
                  <a:srgbClr val="000000"/>
                </a:solidFill>
                <a:effectLst/>
                <a:highlight>
                  <a:srgbClr val="FFFFFF"/>
                </a:highlight>
                <a:latin typeface="SourceSansProRegular"/>
              </a:rPr>
              <a:t>Kemba’s presentation – from 2010 to 2020 IL Hispanic population grew by 15.3%</a:t>
            </a:r>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4</a:t>
            </a:fld>
            <a:endParaRPr lang="en-US"/>
          </a:p>
        </p:txBody>
      </p:sp>
    </p:spTree>
    <p:extLst>
      <p:ext uri="{BB962C8B-B14F-4D97-AF65-F5344CB8AC3E}">
        <p14:creationId xmlns:p14="http://schemas.microsoft.com/office/powerpoint/2010/main" val="2926078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Understanding the gaps in health outcomes and risk behaviors between the differing industries and occupations will help develop targeted public health interventions and ultimately improve population health</a:t>
            </a:r>
            <a:r>
              <a:rPr lang="en-US" dirty="0">
                <a:effectLst/>
              </a:rPr>
              <a:t> </a:t>
            </a:r>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5</a:t>
            </a:fld>
            <a:endParaRPr lang="en-US"/>
          </a:p>
        </p:txBody>
      </p:sp>
    </p:spTree>
    <p:extLst>
      <p:ext uri="{BB962C8B-B14F-4D97-AF65-F5344CB8AC3E}">
        <p14:creationId xmlns:p14="http://schemas.microsoft.com/office/powerpoint/2010/main" val="386429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6</a:t>
            </a:fld>
            <a:endParaRPr lang="en-US"/>
          </a:p>
        </p:txBody>
      </p:sp>
    </p:spTree>
    <p:extLst>
      <p:ext uri="{BB962C8B-B14F-4D97-AF65-F5344CB8AC3E}">
        <p14:creationId xmlns:p14="http://schemas.microsoft.com/office/powerpoint/2010/main" val="1263766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7</a:t>
            </a:fld>
            <a:endParaRPr lang="en-US"/>
          </a:p>
        </p:txBody>
      </p:sp>
    </p:spTree>
    <p:extLst>
      <p:ext uri="{BB962C8B-B14F-4D97-AF65-F5344CB8AC3E}">
        <p14:creationId xmlns:p14="http://schemas.microsoft.com/office/powerpoint/2010/main" val="398354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 SS 6960 </a:t>
            </a:r>
          </a:p>
        </p:txBody>
      </p:sp>
      <p:sp>
        <p:nvSpPr>
          <p:cNvPr id="4" name="Slide Number Placeholder 3"/>
          <p:cNvSpPr>
            <a:spLocks noGrp="1"/>
          </p:cNvSpPr>
          <p:nvPr>
            <p:ph type="sldNum" sz="quarter" idx="5"/>
          </p:nvPr>
        </p:nvSpPr>
        <p:spPr/>
        <p:txBody>
          <a:bodyPr/>
          <a:lstStyle/>
          <a:p>
            <a:fld id="{E155264B-E35F-AE4D-AC20-877DC6952F52}" type="slidenum">
              <a:rPr lang="en-US" smtClean="0"/>
              <a:t>8</a:t>
            </a:fld>
            <a:endParaRPr lang="en-US"/>
          </a:p>
        </p:txBody>
      </p:sp>
    </p:spTree>
    <p:extLst>
      <p:ext uri="{BB962C8B-B14F-4D97-AF65-F5344CB8AC3E}">
        <p14:creationId xmlns:p14="http://schemas.microsoft.com/office/powerpoint/2010/main" val="3797811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weighting is used to reduce bias and create a representative state sample. </a:t>
            </a:r>
          </a:p>
          <a:p>
            <a:endParaRPr lang="en-US" dirty="0"/>
          </a:p>
          <a:p>
            <a:r>
              <a:rPr lang="en-US" dirty="0"/>
              <a:t>COV used to determine the validity of the prevalence estimates, </a:t>
            </a:r>
          </a:p>
        </p:txBody>
      </p:sp>
      <p:sp>
        <p:nvSpPr>
          <p:cNvPr id="4" name="Slide Number Placeholder 3"/>
          <p:cNvSpPr>
            <a:spLocks noGrp="1"/>
          </p:cNvSpPr>
          <p:nvPr>
            <p:ph type="sldNum" sz="quarter" idx="5"/>
          </p:nvPr>
        </p:nvSpPr>
        <p:spPr/>
        <p:txBody>
          <a:bodyPr/>
          <a:lstStyle/>
          <a:p>
            <a:fld id="{E155264B-E35F-AE4D-AC20-877DC6952F52}" type="slidenum">
              <a:rPr lang="en-US" smtClean="0"/>
              <a:t>9</a:t>
            </a:fld>
            <a:endParaRPr lang="en-US"/>
          </a:p>
        </p:txBody>
      </p:sp>
    </p:spTree>
    <p:extLst>
      <p:ext uri="{BB962C8B-B14F-4D97-AF65-F5344CB8AC3E}">
        <p14:creationId xmlns:p14="http://schemas.microsoft.com/office/powerpoint/2010/main" val="326370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assess whether the BRFSS survey respondents were representative of the employed adult population in Illinois we compared estimates from the American Community Survey (ACS) conducted by the U.S. Census Bureau (USCB) in Table 2 (USCB, 2023). Overall, the estimates were similar between ACS and BRFSS (none varying by more than 2%).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BRFSS does not provide a representative sample of persons in the military, thus estimates for this industry group are not provided. Mining and mgmt. had SS less than 50 thus we were not able to provide stable estimates for these industries </a:t>
            </a:r>
            <a:endParaRPr lang="en-US" dirty="0"/>
          </a:p>
        </p:txBody>
      </p:sp>
      <p:sp>
        <p:nvSpPr>
          <p:cNvPr id="4" name="Slide Number Placeholder 3"/>
          <p:cNvSpPr>
            <a:spLocks noGrp="1"/>
          </p:cNvSpPr>
          <p:nvPr>
            <p:ph type="sldNum" sz="quarter" idx="5"/>
          </p:nvPr>
        </p:nvSpPr>
        <p:spPr/>
        <p:txBody>
          <a:bodyPr/>
          <a:lstStyle/>
          <a:p>
            <a:fld id="{E155264B-E35F-AE4D-AC20-877DC6952F52}" type="slidenum">
              <a:rPr lang="en-US" smtClean="0"/>
              <a:t>10</a:t>
            </a:fld>
            <a:endParaRPr lang="en-US"/>
          </a:p>
        </p:txBody>
      </p:sp>
    </p:spTree>
    <p:extLst>
      <p:ext uri="{BB962C8B-B14F-4D97-AF65-F5344CB8AC3E}">
        <p14:creationId xmlns:p14="http://schemas.microsoft.com/office/powerpoint/2010/main" val="669900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B795EC9-A205-1D40-A7AF-60A7BB1B0ACD}" type="datetimeFigureOut">
              <a:rPr lang="en-US" smtClean="0"/>
              <a:t>4/7/24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0F35ADE-0B54-2945-BC3B-6E6F6AA6C38A}" type="slidenum">
              <a:rPr lang="en-US" smtClean="0"/>
              <a:t>‹#›</a:t>
            </a:fld>
            <a:endParaRPr lang="en-US"/>
          </a:p>
        </p:txBody>
      </p:sp>
    </p:spTree>
    <p:extLst>
      <p:ext uri="{BB962C8B-B14F-4D97-AF65-F5344CB8AC3E}">
        <p14:creationId xmlns:p14="http://schemas.microsoft.com/office/powerpoint/2010/main" val="545633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95EC9-A205-1D40-A7AF-60A7BB1B0ACD}" type="datetimeFigureOut">
              <a:rPr lang="en-US" smtClean="0"/>
              <a:t>4/7/24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1503840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B795EC9-A205-1D40-A7AF-60A7BB1B0ACD}" type="datetimeFigureOut">
              <a:rPr lang="en-US" smtClean="0"/>
              <a:t>4/7/24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0F35ADE-0B54-2945-BC3B-6E6F6AA6C38A}" type="slidenum">
              <a:rPr lang="en-US" smtClean="0"/>
              <a:t>‹#›</a:t>
            </a:fld>
            <a:endParaRPr lang="en-US"/>
          </a:p>
        </p:txBody>
      </p:sp>
    </p:spTree>
    <p:extLst>
      <p:ext uri="{BB962C8B-B14F-4D97-AF65-F5344CB8AC3E}">
        <p14:creationId xmlns:p14="http://schemas.microsoft.com/office/powerpoint/2010/main" val="1793664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795EC9-A205-1D40-A7AF-60A7BB1B0ACD}" type="datetimeFigureOut">
              <a:rPr lang="en-US" smtClean="0"/>
              <a:t>4/7/24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428519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B795EC9-A205-1D40-A7AF-60A7BB1B0ACD}" type="datetimeFigureOut">
              <a:rPr lang="en-US" smtClean="0"/>
              <a:t>4/7/24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0F35ADE-0B54-2945-BC3B-6E6F6AA6C38A}" type="slidenum">
              <a:rPr lang="en-US" smtClean="0"/>
              <a:t>‹#›</a:t>
            </a:fld>
            <a:endParaRPr lang="en-US"/>
          </a:p>
        </p:txBody>
      </p:sp>
    </p:spTree>
    <p:extLst>
      <p:ext uri="{BB962C8B-B14F-4D97-AF65-F5344CB8AC3E}">
        <p14:creationId xmlns:p14="http://schemas.microsoft.com/office/powerpoint/2010/main" val="127212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795EC9-A205-1D40-A7AF-60A7BB1B0ACD}" type="datetimeFigureOut">
              <a:rPr lang="en-US" smtClean="0"/>
              <a:t>4/7/24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28098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795EC9-A205-1D40-A7AF-60A7BB1B0ACD}" type="datetimeFigureOut">
              <a:rPr lang="en-US" smtClean="0"/>
              <a:t>4/7/24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360498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795EC9-A205-1D40-A7AF-60A7BB1B0ACD}" type="datetimeFigureOut">
              <a:rPr lang="en-US" smtClean="0"/>
              <a:t>4/7/24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217207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95EC9-A205-1D40-A7AF-60A7BB1B0ACD}" type="datetimeFigureOut">
              <a:rPr lang="en-US" smtClean="0"/>
              <a:t>4/7/24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1391786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B795EC9-A205-1D40-A7AF-60A7BB1B0ACD}" type="datetimeFigureOut">
              <a:rPr lang="en-US" smtClean="0"/>
              <a:t>4/7/24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0F35ADE-0B54-2945-BC3B-6E6F6AA6C38A}" type="slidenum">
              <a:rPr lang="en-US" smtClean="0"/>
              <a:t>‹#›</a:t>
            </a:fld>
            <a:endParaRPr lang="en-US"/>
          </a:p>
        </p:txBody>
      </p:sp>
    </p:spTree>
    <p:extLst>
      <p:ext uri="{BB962C8B-B14F-4D97-AF65-F5344CB8AC3E}">
        <p14:creationId xmlns:p14="http://schemas.microsoft.com/office/powerpoint/2010/main" val="5751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795EC9-A205-1D40-A7AF-60A7BB1B0ACD}" type="datetimeFigureOut">
              <a:rPr lang="en-US" smtClean="0"/>
              <a:t>4/7/24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35ADE-0B54-2945-BC3B-6E6F6AA6C38A}" type="slidenum">
              <a:rPr lang="en-US" smtClean="0"/>
              <a:t>‹#›</a:t>
            </a:fld>
            <a:endParaRPr lang="en-US"/>
          </a:p>
        </p:txBody>
      </p:sp>
    </p:spTree>
    <p:extLst>
      <p:ext uri="{BB962C8B-B14F-4D97-AF65-F5344CB8AC3E}">
        <p14:creationId xmlns:p14="http://schemas.microsoft.com/office/powerpoint/2010/main" val="173383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B795EC9-A205-1D40-A7AF-60A7BB1B0ACD}" type="datetimeFigureOut">
              <a:rPr lang="en-US" smtClean="0"/>
              <a:t>4/7/24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0F35ADE-0B54-2945-BC3B-6E6F6AA6C38A}"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561143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mcerpa2@uic.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census.gov/acs/www/data/data-tables-and-" TargetMode="External"/><Relationship Id="rId3" Type="http://schemas.openxmlformats.org/officeDocument/2006/relationships/hyperlink" Target="https://www.bls.gov/opub/reports/working-poor/2019/home.htm#BLStable_2021_4_21_14_25_footnotes" TargetMode="External"/><Relationship Id="rId7" Type="http://schemas.openxmlformats.org/officeDocument/2006/relationships/hyperlink" Target="https://www.census.gov/quickfacts/IL" TargetMode="External"/><Relationship Id="rId2" Type="http://schemas.openxmlformats.org/officeDocument/2006/relationships/hyperlink" Target="https://www.bls.gov/eag/eag.il.htm" TargetMode="External"/><Relationship Id="rId1" Type="http://schemas.openxmlformats.org/officeDocument/2006/relationships/slideLayout" Target="../slideLayouts/slideLayout2.xml"/><Relationship Id="rId6" Type="http://schemas.openxmlformats.org/officeDocument/2006/relationships/hyperlink" Target="https://fivethirtyeight.com/features/normal-america-is-not-a-small-town-of-white-people/" TargetMode="External"/><Relationship Id="rId5" Type="http://schemas.openxmlformats.org/officeDocument/2006/relationships/hyperlink" Target="https://health.gov/healthypeople/priority-areas/social-determinants-health/literature-summaries/employment" TargetMode="External"/><Relationship Id="rId4" Type="http://schemas.openxmlformats.org/officeDocument/2006/relationships/hyperlink" Target="https://www.cdc.gov/brfss/index.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B436373-BCB9-4207-862E-B90D219A8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37AF485-DA64-CF95-6EF4-06285937BF35}"/>
              </a:ext>
            </a:extLst>
          </p:cNvPr>
          <p:cNvSpPr>
            <a:spLocks noGrp="1"/>
          </p:cNvSpPr>
          <p:nvPr>
            <p:ph type="ctrTitle"/>
          </p:nvPr>
        </p:nvSpPr>
        <p:spPr>
          <a:xfrm>
            <a:off x="987590" y="748804"/>
            <a:ext cx="10333553" cy="4586182"/>
          </a:xfrm>
        </p:spPr>
        <p:txBody>
          <a:bodyPr anchor="ctr">
            <a:normAutofit/>
          </a:bodyPr>
          <a:lstStyle/>
          <a:p>
            <a:r>
              <a:rPr lang="en-US" sz="4800" dirty="0">
                <a:solidFill>
                  <a:schemeClr val="tx1"/>
                </a:solidFill>
              </a:rPr>
              <a:t>Does the Prevalence of Inadequate Access to Healthcare Services Differ by Industry? </a:t>
            </a:r>
            <a:br>
              <a:rPr lang="en-US" sz="4800" dirty="0">
                <a:solidFill>
                  <a:schemeClr val="tx1"/>
                </a:solidFill>
              </a:rPr>
            </a:br>
            <a:r>
              <a:rPr lang="en-US" sz="4800" dirty="0">
                <a:solidFill>
                  <a:schemeClr val="tx1"/>
                </a:solidFill>
              </a:rPr>
              <a:t>(Illinois BRFSS, 2018-2020) </a:t>
            </a:r>
          </a:p>
        </p:txBody>
      </p:sp>
      <p:sp>
        <p:nvSpPr>
          <p:cNvPr id="3" name="Subtitle 2">
            <a:extLst>
              <a:ext uri="{FF2B5EF4-FFF2-40B4-BE49-F238E27FC236}">
                <a16:creationId xmlns:a16="http://schemas.microsoft.com/office/drawing/2014/main" id="{E311FCAA-F0BE-6D7A-B644-90FD7D148046}"/>
              </a:ext>
            </a:extLst>
          </p:cNvPr>
          <p:cNvSpPr>
            <a:spLocks noGrp="1"/>
          </p:cNvSpPr>
          <p:nvPr>
            <p:ph type="subTitle" idx="1"/>
          </p:nvPr>
        </p:nvSpPr>
        <p:spPr>
          <a:xfrm>
            <a:off x="267318" y="5492333"/>
            <a:ext cx="11774096" cy="1182914"/>
          </a:xfrm>
        </p:spPr>
        <p:txBody>
          <a:bodyPr anchor="ctr">
            <a:normAutofit/>
          </a:bodyPr>
          <a:lstStyle/>
          <a:p>
            <a:r>
              <a:rPr lang="en-US" sz="2400" dirty="0">
                <a:solidFill>
                  <a:schemeClr val="tx2"/>
                </a:solidFill>
              </a:rPr>
              <a:t>Authors:  </a:t>
            </a:r>
            <a:r>
              <a:rPr lang="en-US" sz="2400" u="sng" dirty="0">
                <a:solidFill>
                  <a:schemeClr val="tx2"/>
                </a:solidFill>
              </a:rPr>
              <a:t>Meghan Cerpa MPH</a:t>
            </a:r>
            <a:r>
              <a:rPr lang="en-US" sz="2400" dirty="0">
                <a:solidFill>
                  <a:schemeClr val="tx2"/>
                </a:solidFill>
              </a:rPr>
              <a:t>, Samantha Saini MPH, Linda </a:t>
            </a:r>
            <a:r>
              <a:rPr lang="en-US" sz="2400" dirty="0" err="1">
                <a:solidFill>
                  <a:schemeClr val="tx2"/>
                </a:solidFill>
              </a:rPr>
              <a:t>Forst</a:t>
            </a:r>
            <a:r>
              <a:rPr lang="en-US" sz="2400" dirty="0">
                <a:solidFill>
                  <a:schemeClr val="tx2"/>
                </a:solidFill>
              </a:rPr>
              <a:t> MD MPH </a:t>
            </a:r>
          </a:p>
          <a:p>
            <a:endParaRPr lang="en-US" sz="2400" dirty="0">
              <a:solidFill>
                <a:schemeClr val="tx2"/>
              </a:solidFill>
            </a:endParaRPr>
          </a:p>
        </p:txBody>
      </p:sp>
      <p:sp>
        <p:nvSpPr>
          <p:cNvPr id="19" name="Rectangle 18">
            <a:extLst>
              <a:ext uri="{FF2B5EF4-FFF2-40B4-BE49-F238E27FC236}">
                <a16:creationId xmlns:a16="http://schemas.microsoft.com/office/drawing/2014/main" id="{F8935FA7-A569-489B-8448-16B92B58D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0" y="457201"/>
            <a:ext cx="7095744" cy="9499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Rectangle 20">
            <a:extLst>
              <a:ext uri="{FF2B5EF4-FFF2-40B4-BE49-F238E27FC236}">
                <a16:creationId xmlns:a16="http://schemas.microsoft.com/office/drawing/2014/main" id="{08D7BF71-0EBF-419F-9083-AAED5BB54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5" y="469103"/>
            <a:ext cx="3529584" cy="9499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26640996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B9BEF-B0E2-C892-BACE-442E1D217658}"/>
              </a:ext>
            </a:extLst>
          </p:cNvPr>
          <p:cNvSpPr>
            <a:spLocks noGrp="1"/>
          </p:cNvSpPr>
          <p:nvPr>
            <p:ph type="title"/>
          </p:nvPr>
        </p:nvSpPr>
        <p:spPr>
          <a:xfrm>
            <a:off x="436098" y="365760"/>
            <a:ext cx="11552702" cy="1336431"/>
          </a:xfrm>
        </p:spPr>
        <p:txBody>
          <a:bodyPr>
            <a:noAutofit/>
          </a:bodyPr>
          <a:lstStyle/>
          <a:p>
            <a:r>
              <a:rPr lang="en-US" sz="2400" dirty="0"/>
              <a:t>Distribution of Illinois Workforce in the US Census American Community Survey (ACS) &amp; BRFSS, 2018-2020</a:t>
            </a:r>
          </a:p>
        </p:txBody>
      </p:sp>
      <p:graphicFrame>
        <p:nvGraphicFramePr>
          <p:cNvPr id="9" name="Content Placeholder 8">
            <a:extLst>
              <a:ext uri="{FF2B5EF4-FFF2-40B4-BE49-F238E27FC236}">
                <a16:creationId xmlns:a16="http://schemas.microsoft.com/office/drawing/2014/main" id="{B246BBDC-DE28-82DC-AEE4-C62DFC706E11}"/>
              </a:ext>
            </a:extLst>
          </p:cNvPr>
          <p:cNvGraphicFramePr>
            <a:graphicFrameLocks noGrp="1"/>
          </p:cNvGraphicFramePr>
          <p:nvPr>
            <p:ph idx="1"/>
            <p:extLst>
              <p:ext uri="{D42A27DB-BD31-4B8C-83A1-F6EECF244321}">
                <p14:modId xmlns:p14="http://schemas.microsoft.com/office/powerpoint/2010/main" val="3177998210"/>
              </p:ext>
            </p:extLst>
          </p:nvPr>
        </p:nvGraphicFramePr>
        <p:xfrm>
          <a:off x="1465014" y="1849431"/>
          <a:ext cx="7913197" cy="4979993"/>
        </p:xfrm>
        <a:graphic>
          <a:graphicData uri="http://schemas.openxmlformats.org/drawingml/2006/table">
            <a:tbl>
              <a:tblPr firstRow="1" firstCol="1" lastRow="1" lastCol="1" bandRow="1" bandCol="1">
                <a:tableStyleId>{5A111915-BE36-4E01-A7E5-04B1672EAD32}</a:tableStyleId>
              </a:tblPr>
              <a:tblGrid>
                <a:gridCol w="5085114">
                  <a:extLst>
                    <a:ext uri="{9D8B030D-6E8A-4147-A177-3AD203B41FA5}">
                      <a16:colId xmlns:a16="http://schemas.microsoft.com/office/drawing/2014/main" val="1579190115"/>
                    </a:ext>
                  </a:extLst>
                </a:gridCol>
                <a:gridCol w="1261760">
                  <a:extLst>
                    <a:ext uri="{9D8B030D-6E8A-4147-A177-3AD203B41FA5}">
                      <a16:colId xmlns:a16="http://schemas.microsoft.com/office/drawing/2014/main" val="626417566"/>
                    </a:ext>
                  </a:extLst>
                </a:gridCol>
                <a:gridCol w="1566323">
                  <a:extLst>
                    <a:ext uri="{9D8B030D-6E8A-4147-A177-3AD203B41FA5}">
                      <a16:colId xmlns:a16="http://schemas.microsoft.com/office/drawing/2014/main" val="3290271877"/>
                    </a:ext>
                  </a:extLst>
                </a:gridCol>
              </a:tblGrid>
              <a:tr h="349393">
                <a:tc>
                  <a:txBody>
                    <a:bodyPr/>
                    <a:lstStyle/>
                    <a:p>
                      <a:pPr marL="0" marR="0">
                        <a:spcBef>
                          <a:spcPts val="0"/>
                        </a:spcBef>
                        <a:spcAft>
                          <a:spcPts val="0"/>
                        </a:spcAft>
                      </a:pPr>
                      <a:r>
                        <a:rPr lang="fr-FR" sz="1300" b="1" kern="100" dirty="0">
                          <a:effectLst/>
                        </a:rPr>
                        <a:t>Industry Group</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b="1" kern="100" dirty="0">
                          <a:effectLst/>
                        </a:rPr>
                        <a:t> ACS (%)</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b="1" kern="100">
                          <a:effectLst/>
                        </a:rPr>
                        <a:t> BRFSS (%)</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373183552"/>
                  </a:ext>
                </a:extLst>
              </a:tr>
              <a:tr h="215112">
                <a:tc>
                  <a:txBody>
                    <a:bodyPr/>
                    <a:lstStyle/>
                    <a:p>
                      <a:pPr marL="0" marR="0">
                        <a:spcBef>
                          <a:spcPts val="0"/>
                        </a:spcBef>
                        <a:spcAft>
                          <a:spcPts val="0"/>
                        </a:spcAft>
                      </a:pPr>
                      <a:r>
                        <a:rPr lang="en-US" sz="1300" kern="100" dirty="0">
                          <a:effectLst/>
                        </a:rPr>
                        <a:t>Agriculture, Forestry, Fishing &amp; Hunting</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0.9</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1.5</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875631640"/>
                  </a:ext>
                </a:extLst>
              </a:tr>
              <a:tr h="215112">
                <a:tc>
                  <a:txBody>
                    <a:bodyPr/>
                    <a:lstStyle/>
                    <a:p>
                      <a:pPr marL="0" marR="0">
                        <a:spcBef>
                          <a:spcPts val="0"/>
                        </a:spcBef>
                        <a:spcAft>
                          <a:spcPts val="0"/>
                        </a:spcAft>
                      </a:pPr>
                      <a:r>
                        <a:rPr lang="en-US" sz="1300" kern="100" dirty="0">
                          <a:effectLst/>
                        </a:rPr>
                        <a:t>Mining, Quarrying, &amp; Oil &amp; Gas Extraction*</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0.2</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0.3</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403570935"/>
                  </a:ext>
                </a:extLst>
              </a:tr>
              <a:tr h="215112">
                <a:tc>
                  <a:txBody>
                    <a:bodyPr/>
                    <a:lstStyle/>
                    <a:p>
                      <a:pPr marL="0" marR="0">
                        <a:spcBef>
                          <a:spcPts val="0"/>
                        </a:spcBef>
                        <a:spcAft>
                          <a:spcPts val="0"/>
                        </a:spcAft>
                      </a:pPr>
                      <a:r>
                        <a:rPr lang="en-US" sz="1300" kern="100" dirty="0">
                          <a:effectLst/>
                        </a:rPr>
                        <a:t>Construction</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5.4</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8.0</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055617384"/>
                  </a:ext>
                </a:extLst>
              </a:tr>
              <a:tr h="215112">
                <a:tc>
                  <a:txBody>
                    <a:bodyPr/>
                    <a:lstStyle/>
                    <a:p>
                      <a:pPr marL="0" marR="0">
                        <a:spcBef>
                          <a:spcPts val="0"/>
                        </a:spcBef>
                        <a:spcAft>
                          <a:spcPts val="0"/>
                        </a:spcAft>
                      </a:pPr>
                      <a:r>
                        <a:rPr lang="en-US" sz="1300" kern="100" dirty="0">
                          <a:effectLst/>
                        </a:rPr>
                        <a:t>Manufacturing</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11.7</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12.1</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2701336883"/>
                  </a:ext>
                </a:extLst>
              </a:tr>
              <a:tr h="215112">
                <a:tc>
                  <a:txBody>
                    <a:bodyPr/>
                    <a:lstStyle/>
                    <a:p>
                      <a:pPr marL="0" marR="0">
                        <a:spcBef>
                          <a:spcPts val="0"/>
                        </a:spcBef>
                        <a:spcAft>
                          <a:spcPts val="0"/>
                        </a:spcAft>
                      </a:pPr>
                      <a:r>
                        <a:rPr lang="en-US" sz="1300" kern="100" dirty="0">
                          <a:effectLst/>
                        </a:rPr>
                        <a:t>Wholesale Trade</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2.9</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1.4</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877738528"/>
                  </a:ext>
                </a:extLst>
              </a:tr>
              <a:tr h="215112">
                <a:tc>
                  <a:txBody>
                    <a:bodyPr/>
                    <a:lstStyle/>
                    <a:p>
                      <a:pPr marL="0" marR="0">
                        <a:spcBef>
                          <a:spcPts val="0"/>
                        </a:spcBef>
                        <a:spcAft>
                          <a:spcPts val="0"/>
                        </a:spcAft>
                      </a:pPr>
                      <a:r>
                        <a:rPr lang="en-US" sz="1300" kern="100" dirty="0">
                          <a:effectLst/>
                        </a:rPr>
                        <a:t>Retail Trade</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10.5</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dirty="0">
                          <a:solidFill>
                            <a:srgbClr val="000000"/>
                          </a:solidFill>
                          <a:effectLst/>
                        </a:rPr>
                        <a:t>8.8</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724441469"/>
                  </a:ext>
                </a:extLst>
              </a:tr>
              <a:tr h="215112">
                <a:tc>
                  <a:txBody>
                    <a:bodyPr/>
                    <a:lstStyle/>
                    <a:p>
                      <a:pPr marL="0" marR="0">
                        <a:spcBef>
                          <a:spcPts val="0"/>
                        </a:spcBef>
                        <a:spcAft>
                          <a:spcPts val="0"/>
                        </a:spcAft>
                      </a:pPr>
                      <a:r>
                        <a:rPr lang="en-US" sz="1300" kern="100" dirty="0">
                          <a:effectLst/>
                        </a:rPr>
                        <a:t>Transportation &amp; Warehousing</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6.0</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5.8</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287349919"/>
                  </a:ext>
                </a:extLst>
              </a:tr>
              <a:tr h="215112">
                <a:tc>
                  <a:txBody>
                    <a:bodyPr/>
                    <a:lstStyle/>
                    <a:p>
                      <a:pPr marL="0" marR="0">
                        <a:spcBef>
                          <a:spcPts val="0"/>
                        </a:spcBef>
                        <a:spcAft>
                          <a:spcPts val="0"/>
                        </a:spcAft>
                      </a:pPr>
                      <a:r>
                        <a:rPr lang="en-US" sz="1300" kern="100" dirty="0">
                          <a:effectLst/>
                        </a:rPr>
                        <a:t>Utilities </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0.7</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0.8</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773656795"/>
                  </a:ext>
                </a:extLst>
              </a:tr>
              <a:tr h="215112">
                <a:tc>
                  <a:txBody>
                    <a:bodyPr/>
                    <a:lstStyle/>
                    <a:p>
                      <a:pPr marL="0" marR="0">
                        <a:spcBef>
                          <a:spcPts val="0"/>
                        </a:spcBef>
                        <a:spcAft>
                          <a:spcPts val="0"/>
                        </a:spcAft>
                      </a:pPr>
                      <a:r>
                        <a:rPr lang="en-US" sz="1300" kern="100" dirty="0">
                          <a:effectLst/>
                        </a:rPr>
                        <a:t>Information</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1.8</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1.7</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803480525"/>
                  </a:ext>
                </a:extLst>
              </a:tr>
              <a:tr h="215112">
                <a:tc>
                  <a:txBody>
                    <a:bodyPr/>
                    <a:lstStyle/>
                    <a:p>
                      <a:pPr marL="0" marR="0">
                        <a:spcBef>
                          <a:spcPts val="0"/>
                        </a:spcBef>
                        <a:spcAft>
                          <a:spcPts val="0"/>
                        </a:spcAft>
                      </a:pPr>
                      <a:r>
                        <a:rPr lang="en-US" sz="1300" kern="100" dirty="0">
                          <a:effectLst/>
                        </a:rPr>
                        <a:t>Finance &amp; Insurance</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5.6</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dirty="0">
                          <a:solidFill>
                            <a:srgbClr val="000000"/>
                          </a:solidFill>
                          <a:effectLst/>
                        </a:rPr>
                        <a:t>5.1</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356971635"/>
                  </a:ext>
                </a:extLst>
              </a:tr>
              <a:tr h="215112">
                <a:tc>
                  <a:txBody>
                    <a:bodyPr/>
                    <a:lstStyle/>
                    <a:p>
                      <a:pPr marL="0" marR="0">
                        <a:spcBef>
                          <a:spcPts val="0"/>
                        </a:spcBef>
                        <a:spcAft>
                          <a:spcPts val="0"/>
                        </a:spcAft>
                      </a:pPr>
                      <a:r>
                        <a:rPr lang="en-US" sz="1300" kern="100" dirty="0">
                          <a:effectLst/>
                        </a:rPr>
                        <a:t>Real Estate &amp; Rental &amp; Leasing</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1.7</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dirty="0">
                          <a:solidFill>
                            <a:srgbClr val="000000"/>
                          </a:solidFill>
                          <a:effectLst/>
                        </a:rPr>
                        <a:t>1.7</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2230473820"/>
                  </a:ext>
                </a:extLst>
              </a:tr>
              <a:tr h="215112">
                <a:tc>
                  <a:txBody>
                    <a:bodyPr/>
                    <a:lstStyle/>
                    <a:p>
                      <a:pPr marL="0" marR="0">
                        <a:spcBef>
                          <a:spcPts val="0"/>
                        </a:spcBef>
                        <a:spcAft>
                          <a:spcPts val="0"/>
                        </a:spcAft>
                      </a:pPr>
                      <a:r>
                        <a:rPr lang="en-US" sz="1300" kern="100" dirty="0">
                          <a:effectLst/>
                        </a:rPr>
                        <a:t>Professional, Scientific, &amp; Technical Services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7.8</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7.6</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2499979605"/>
                  </a:ext>
                </a:extLst>
              </a:tr>
              <a:tr h="215112">
                <a:tc>
                  <a:txBody>
                    <a:bodyPr/>
                    <a:lstStyle/>
                    <a:p>
                      <a:pPr marL="0" marR="0">
                        <a:spcBef>
                          <a:spcPts val="0"/>
                        </a:spcBef>
                        <a:spcAft>
                          <a:spcPts val="0"/>
                        </a:spcAft>
                      </a:pPr>
                      <a:r>
                        <a:rPr lang="en-US" sz="1300" kern="100" dirty="0">
                          <a:effectLst/>
                        </a:rPr>
                        <a:t>Management of Companies &amp; Enterprises*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0.2</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0.5</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385413870"/>
                  </a:ext>
                </a:extLst>
              </a:tr>
              <a:tr h="215112">
                <a:tc>
                  <a:txBody>
                    <a:bodyPr/>
                    <a:lstStyle/>
                    <a:p>
                      <a:pPr marL="0" marR="0">
                        <a:spcBef>
                          <a:spcPts val="0"/>
                        </a:spcBef>
                        <a:spcAft>
                          <a:spcPts val="0"/>
                        </a:spcAft>
                      </a:pPr>
                      <a:r>
                        <a:rPr lang="en-US" sz="1300" kern="100" dirty="0">
                          <a:effectLst/>
                        </a:rPr>
                        <a:t>Administrative, Support, &amp; Waste Services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4.1</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4.1</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2999452024"/>
                  </a:ext>
                </a:extLst>
              </a:tr>
              <a:tr h="215112">
                <a:tc>
                  <a:txBody>
                    <a:bodyPr/>
                    <a:lstStyle/>
                    <a:p>
                      <a:pPr marL="0" marR="0">
                        <a:spcBef>
                          <a:spcPts val="0"/>
                        </a:spcBef>
                        <a:spcAft>
                          <a:spcPts val="0"/>
                        </a:spcAft>
                      </a:pPr>
                      <a:r>
                        <a:rPr lang="en-US" sz="1300" kern="100" dirty="0">
                          <a:effectLst/>
                        </a:rPr>
                        <a:t>Educational Services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9.4</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8.6</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634689796"/>
                  </a:ext>
                </a:extLst>
              </a:tr>
              <a:tr h="215112">
                <a:tc>
                  <a:txBody>
                    <a:bodyPr/>
                    <a:lstStyle/>
                    <a:p>
                      <a:pPr marL="0" marR="0">
                        <a:spcBef>
                          <a:spcPts val="0"/>
                        </a:spcBef>
                        <a:spcAft>
                          <a:spcPts val="0"/>
                        </a:spcAft>
                      </a:pPr>
                      <a:r>
                        <a:rPr lang="en-US" sz="1300" kern="100" dirty="0">
                          <a:effectLst/>
                        </a:rPr>
                        <a:t>Health Care &amp; Social Assistance</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13.9</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15.4</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3982896889"/>
                  </a:ext>
                </a:extLst>
              </a:tr>
              <a:tr h="215112">
                <a:tc>
                  <a:txBody>
                    <a:bodyPr/>
                    <a:lstStyle/>
                    <a:p>
                      <a:pPr marL="0" marR="0">
                        <a:spcBef>
                          <a:spcPts val="0"/>
                        </a:spcBef>
                        <a:spcAft>
                          <a:spcPts val="0"/>
                        </a:spcAft>
                      </a:pPr>
                      <a:r>
                        <a:rPr lang="en-US" sz="1300" kern="100" dirty="0">
                          <a:effectLst/>
                        </a:rPr>
                        <a:t>Arts, Entertainment, &amp; Recreation</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2.0</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1.6</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608887793"/>
                  </a:ext>
                </a:extLst>
              </a:tr>
              <a:tr h="215112">
                <a:tc>
                  <a:txBody>
                    <a:bodyPr/>
                    <a:lstStyle/>
                    <a:p>
                      <a:pPr marL="0" marR="0">
                        <a:spcBef>
                          <a:spcPts val="0"/>
                        </a:spcBef>
                        <a:spcAft>
                          <a:spcPts val="0"/>
                        </a:spcAft>
                      </a:pPr>
                      <a:r>
                        <a:rPr lang="en-US" sz="1300" kern="100" dirty="0">
                          <a:effectLst/>
                        </a:rPr>
                        <a:t>Accommodation &amp; Food Services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6.7</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tc>
                  <a:txBody>
                    <a:bodyPr/>
                    <a:lstStyle/>
                    <a:p>
                      <a:pPr marL="0" marR="0" algn="ctr">
                        <a:spcBef>
                          <a:spcPts val="0"/>
                        </a:spcBef>
                        <a:spcAft>
                          <a:spcPts val="0"/>
                        </a:spcAft>
                      </a:pPr>
                      <a:r>
                        <a:rPr lang="en-US" sz="1300" kern="100">
                          <a:solidFill>
                            <a:srgbClr val="000000"/>
                          </a:solidFill>
                          <a:effectLst/>
                        </a:rPr>
                        <a:t>5.9</a:t>
                      </a:r>
                      <a:endParaRPr lang="en-US" sz="1300" kern="10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tc>
                <a:extLst>
                  <a:ext uri="{0D108BD9-81ED-4DB2-BD59-A6C34878D82A}">
                    <a16:rowId xmlns:a16="http://schemas.microsoft.com/office/drawing/2014/main" val="1290281724"/>
                  </a:ext>
                </a:extLst>
              </a:tr>
              <a:tr h="0">
                <a:tc>
                  <a:txBody>
                    <a:bodyPr/>
                    <a:lstStyle/>
                    <a:p>
                      <a:pPr marL="0" marR="0">
                        <a:spcBef>
                          <a:spcPts val="0"/>
                        </a:spcBef>
                        <a:spcAft>
                          <a:spcPts val="0"/>
                        </a:spcAft>
                      </a:pPr>
                      <a:r>
                        <a:rPr lang="en-US" sz="1300" kern="100" dirty="0">
                          <a:effectLst/>
                        </a:rPr>
                        <a:t>Other Services</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B w="19050" cap="flat" cmpd="sng" algn="ctr">
                      <a:solidFill>
                        <a:schemeClr val="accent5"/>
                      </a:solidFill>
                      <a:prstDash val="solid"/>
                      <a:round/>
                      <a:headEnd type="none" w="med" len="med"/>
                      <a:tailEnd type="none" w="med" len="med"/>
                    </a:lnB>
                  </a:tcPr>
                </a:tc>
                <a:tc>
                  <a:txBody>
                    <a:bodyPr/>
                    <a:lstStyle/>
                    <a:p>
                      <a:pPr marL="0" marR="0" algn="ctr">
                        <a:spcBef>
                          <a:spcPts val="0"/>
                        </a:spcBef>
                        <a:spcAft>
                          <a:spcPts val="0"/>
                        </a:spcAft>
                      </a:pPr>
                      <a:r>
                        <a:rPr lang="en-US" sz="1300" kern="100" dirty="0">
                          <a:solidFill>
                            <a:srgbClr val="000000"/>
                          </a:solidFill>
                          <a:effectLst/>
                        </a:rPr>
                        <a:t>4.7</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B w="19050" cap="flat" cmpd="sng" algn="ctr">
                      <a:solidFill>
                        <a:schemeClr val="accent5"/>
                      </a:solidFill>
                      <a:prstDash val="solid"/>
                      <a:round/>
                      <a:headEnd type="none" w="med" len="med"/>
                      <a:tailEnd type="none" w="med" len="med"/>
                    </a:lnB>
                  </a:tcPr>
                </a:tc>
                <a:tc>
                  <a:txBody>
                    <a:bodyPr/>
                    <a:lstStyle/>
                    <a:p>
                      <a:pPr marL="0" marR="0" algn="ctr">
                        <a:spcBef>
                          <a:spcPts val="0"/>
                        </a:spcBef>
                        <a:spcAft>
                          <a:spcPts val="0"/>
                        </a:spcAft>
                      </a:pPr>
                      <a:r>
                        <a:rPr lang="en-US" sz="1300" kern="100" dirty="0">
                          <a:solidFill>
                            <a:srgbClr val="000000"/>
                          </a:solidFill>
                          <a:effectLst/>
                        </a:rPr>
                        <a:t>4.9</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B w="1905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915391467"/>
                  </a:ext>
                </a:extLst>
              </a:tr>
              <a:tr h="0">
                <a:tc>
                  <a:txBody>
                    <a:bodyPr/>
                    <a:lstStyle/>
                    <a:p>
                      <a:pPr marL="0" marR="0">
                        <a:spcBef>
                          <a:spcPts val="0"/>
                        </a:spcBef>
                        <a:spcAft>
                          <a:spcPts val="0"/>
                        </a:spcAft>
                      </a:pPr>
                      <a:r>
                        <a:rPr lang="en-US" sz="1300" kern="100" dirty="0">
                          <a:effectLst/>
                        </a:rPr>
                        <a:t>Public Administration</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T w="19050" cap="flat" cmpd="sng" algn="ctr">
                      <a:solidFill>
                        <a:schemeClr val="accent5"/>
                      </a:solidFill>
                      <a:prstDash val="solid"/>
                      <a:round/>
                      <a:headEnd type="none" w="med" len="med"/>
                      <a:tailEnd type="none" w="med" len="med"/>
                    </a:lnT>
                  </a:tcPr>
                </a:tc>
                <a:tc>
                  <a:txBody>
                    <a:bodyPr/>
                    <a:lstStyle/>
                    <a:p>
                      <a:pPr marL="0" marR="0" algn="ctr">
                        <a:spcBef>
                          <a:spcPts val="0"/>
                        </a:spcBef>
                        <a:spcAft>
                          <a:spcPts val="0"/>
                        </a:spcAft>
                      </a:pPr>
                      <a:r>
                        <a:rPr lang="en-US" sz="1300" b="0" kern="100" dirty="0">
                          <a:solidFill>
                            <a:srgbClr val="000000"/>
                          </a:solidFill>
                          <a:effectLst/>
                        </a:rPr>
                        <a:t>3.7</a:t>
                      </a:r>
                      <a:endParaRPr lang="en-US" sz="13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T w="19050" cap="flat" cmpd="sng" algn="ctr">
                      <a:solidFill>
                        <a:schemeClr val="accent5"/>
                      </a:solidFill>
                      <a:prstDash val="solid"/>
                      <a:round/>
                      <a:headEnd type="none" w="med" len="med"/>
                      <a:tailEnd type="none" w="med" len="med"/>
                    </a:lnT>
                  </a:tcPr>
                </a:tc>
                <a:tc>
                  <a:txBody>
                    <a:bodyPr/>
                    <a:lstStyle/>
                    <a:p>
                      <a:pPr marL="0" marR="0" algn="ctr">
                        <a:spcBef>
                          <a:spcPts val="0"/>
                        </a:spcBef>
                        <a:spcAft>
                          <a:spcPts val="0"/>
                        </a:spcAft>
                      </a:pPr>
                      <a:r>
                        <a:rPr lang="en-US" sz="1300" kern="100" dirty="0">
                          <a:solidFill>
                            <a:srgbClr val="000000"/>
                          </a:solidFill>
                          <a:effectLst/>
                        </a:rPr>
                        <a:t>4.0</a:t>
                      </a:r>
                      <a:endParaRPr lang="en-US" sz="13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9653" marR="99653" marT="16705" marB="16705">
                    <a:lnT w="19050" cap="flat" cmpd="sng" algn="ctr">
                      <a:solidFill>
                        <a:schemeClr val="accent5"/>
                      </a:solidFill>
                      <a:prstDash val="solid"/>
                      <a:round/>
                      <a:headEnd type="none" w="med" len="med"/>
                      <a:tailEnd type="none" w="med" len="med"/>
                    </a:lnT>
                  </a:tcPr>
                </a:tc>
                <a:extLst>
                  <a:ext uri="{0D108BD9-81ED-4DB2-BD59-A6C34878D82A}">
                    <a16:rowId xmlns:a16="http://schemas.microsoft.com/office/drawing/2014/main" val="2892886531"/>
                  </a:ext>
                </a:extLst>
              </a:tr>
            </a:tbl>
          </a:graphicData>
        </a:graphic>
      </p:graphicFrame>
      <p:sp>
        <p:nvSpPr>
          <p:cNvPr id="5" name="TextBox 4">
            <a:extLst>
              <a:ext uri="{FF2B5EF4-FFF2-40B4-BE49-F238E27FC236}">
                <a16:creationId xmlns:a16="http://schemas.microsoft.com/office/drawing/2014/main" id="{8238C42C-8419-D786-63D1-8FC396D90988}"/>
              </a:ext>
            </a:extLst>
          </p:cNvPr>
          <p:cNvSpPr txBox="1"/>
          <p:nvPr/>
        </p:nvSpPr>
        <p:spPr>
          <a:xfrm>
            <a:off x="9785444" y="3966519"/>
            <a:ext cx="1883084" cy="461665"/>
          </a:xfrm>
          <a:prstGeom prst="rect">
            <a:avLst/>
          </a:prstGeom>
          <a:noFill/>
        </p:spPr>
        <p:txBody>
          <a:bodyPr wrap="square" rtlCol="0">
            <a:spAutoFit/>
          </a:bodyPr>
          <a:lstStyle/>
          <a:p>
            <a:r>
              <a:rPr lang="en-US" sz="2400" b="1" dirty="0"/>
              <a:t>* </a:t>
            </a:r>
            <a:r>
              <a:rPr lang="en-US" sz="2400" dirty="0"/>
              <a:t>= n&lt;50 </a:t>
            </a:r>
          </a:p>
        </p:txBody>
      </p:sp>
    </p:spTree>
    <p:extLst>
      <p:ext uri="{BB962C8B-B14F-4D97-AF65-F5344CB8AC3E}">
        <p14:creationId xmlns:p14="http://schemas.microsoft.com/office/powerpoint/2010/main" val="350484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7B45-CCBD-9742-49B7-A9EEDA4A216D}"/>
              </a:ext>
            </a:extLst>
          </p:cNvPr>
          <p:cNvSpPr>
            <a:spLocks noGrp="1"/>
          </p:cNvSpPr>
          <p:nvPr>
            <p:ph type="title"/>
          </p:nvPr>
        </p:nvSpPr>
        <p:spPr/>
        <p:txBody>
          <a:bodyPr>
            <a:normAutofit/>
          </a:bodyPr>
          <a:lstStyle/>
          <a:p>
            <a:r>
              <a:rPr lang="en-US" dirty="0"/>
              <a:t>Results: Percentage of IL Workers Without HealthCare Coverage by Industry</a:t>
            </a:r>
          </a:p>
        </p:txBody>
      </p:sp>
      <p:sp>
        <p:nvSpPr>
          <p:cNvPr id="3" name="Content Placeholder 2">
            <a:extLst>
              <a:ext uri="{FF2B5EF4-FFF2-40B4-BE49-F238E27FC236}">
                <a16:creationId xmlns:a16="http://schemas.microsoft.com/office/drawing/2014/main" id="{FC975499-D094-DA72-4F9B-6D43381745FE}"/>
              </a:ext>
            </a:extLst>
          </p:cNvPr>
          <p:cNvSpPr>
            <a:spLocks noGrp="1"/>
          </p:cNvSpPr>
          <p:nvPr>
            <p:ph idx="1"/>
          </p:nvPr>
        </p:nvSpPr>
        <p:spPr>
          <a:xfrm>
            <a:off x="177531" y="1810155"/>
            <a:ext cx="3322907" cy="4719233"/>
          </a:xfrm>
        </p:spPr>
        <p:txBody>
          <a:bodyPr>
            <a:normAutofit/>
          </a:bodyPr>
          <a:lstStyle/>
          <a:p>
            <a:pPr marL="0" indent="0">
              <a:buNone/>
            </a:pPr>
            <a:r>
              <a:rPr lang="en-US" sz="2400" dirty="0"/>
              <a:t>All respondents were asked if they had any type of healthcare coverage including: </a:t>
            </a:r>
          </a:p>
          <a:p>
            <a:r>
              <a:rPr lang="en-US" sz="2200" dirty="0"/>
              <a:t>Health insurance</a:t>
            </a:r>
          </a:p>
          <a:p>
            <a:r>
              <a:rPr lang="en-US" sz="2200" dirty="0"/>
              <a:t>Prepaid plans such as HMOs</a:t>
            </a:r>
          </a:p>
          <a:p>
            <a:r>
              <a:rPr lang="en-US" sz="2200" dirty="0"/>
              <a:t>Government plans such as Medicare, or Indian Health Service </a:t>
            </a:r>
          </a:p>
        </p:txBody>
      </p:sp>
      <p:graphicFrame>
        <p:nvGraphicFramePr>
          <p:cNvPr id="4" name="Chart 3">
            <a:extLst>
              <a:ext uri="{FF2B5EF4-FFF2-40B4-BE49-F238E27FC236}">
                <a16:creationId xmlns:a16="http://schemas.microsoft.com/office/drawing/2014/main" id="{3754A2C5-0B7D-4D08-E17C-A418625D626D}"/>
              </a:ext>
            </a:extLst>
          </p:cNvPr>
          <p:cNvGraphicFramePr/>
          <p:nvPr>
            <p:extLst>
              <p:ext uri="{D42A27DB-BD31-4B8C-83A1-F6EECF244321}">
                <p14:modId xmlns:p14="http://schemas.microsoft.com/office/powerpoint/2010/main" val="2004658128"/>
              </p:ext>
            </p:extLst>
          </p:nvPr>
        </p:nvGraphicFramePr>
        <p:xfrm>
          <a:off x="3500438" y="2011680"/>
          <a:ext cx="8401050" cy="429690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30550CF-2C1A-FD5B-D8A4-712E60E485FD}"/>
              </a:ext>
            </a:extLst>
          </p:cNvPr>
          <p:cNvSpPr txBox="1"/>
          <p:nvPr/>
        </p:nvSpPr>
        <p:spPr>
          <a:xfrm>
            <a:off x="4263389" y="6346855"/>
            <a:ext cx="7476665" cy="338554"/>
          </a:xfrm>
          <a:prstGeom prst="rect">
            <a:avLst/>
          </a:prstGeom>
          <a:noFill/>
        </p:spPr>
        <p:txBody>
          <a:bodyPr wrap="square" rtlCol="0">
            <a:spAutoFit/>
          </a:bodyPr>
          <a:lstStyle/>
          <a:p>
            <a:r>
              <a:rPr lang="en-US" sz="1600" dirty="0"/>
              <a:t>         = No Difference           = Significantly Higher            = Significantly Lower </a:t>
            </a:r>
          </a:p>
        </p:txBody>
      </p:sp>
      <p:sp>
        <p:nvSpPr>
          <p:cNvPr id="6" name="Rectangle 5">
            <a:extLst>
              <a:ext uri="{FF2B5EF4-FFF2-40B4-BE49-F238E27FC236}">
                <a16:creationId xmlns:a16="http://schemas.microsoft.com/office/drawing/2014/main" id="{BC545DEA-82CF-C89A-A2DB-1F56344528C5}"/>
              </a:ext>
            </a:extLst>
          </p:cNvPr>
          <p:cNvSpPr/>
          <p:nvPr/>
        </p:nvSpPr>
        <p:spPr>
          <a:xfrm>
            <a:off x="4466901" y="6415907"/>
            <a:ext cx="273269" cy="23122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F63132D-7011-156F-E745-7F0606769B36}"/>
              </a:ext>
            </a:extLst>
          </p:cNvPr>
          <p:cNvSpPr/>
          <p:nvPr/>
        </p:nvSpPr>
        <p:spPr>
          <a:xfrm>
            <a:off x="6462548" y="6415907"/>
            <a:ext cx="273269" cy="231228"/>
          </a:xfrm>
          <a:prstGeom prst="rect">
            <a:avLst/>
          </a:prstGeom>
          <a:pattFill prst="pct5">
            <a:fgClr>
              <a:schemeClr val="accent1"/>
            </a:fgClr>
            <a:bgClr>
              <a:schemeClr val="bg1"/>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6659FA1-80DC-09B8-45FF-19B1D0246677}"/>
              </a:ext>
            </a:extLst>
          </p:cNvPr>
          <p:cNvSpPr/>
          <p:nvPr/>
        </p:nvSpPr>
        <p:spPr>
          <a:xfrm>
            <a:off x="8944303" y="6415907"/>
            <a:ext cx="273269" cy="231228"/>
          </a:xfrm>
          <a:prstGeom prst="rect">
            <a:avLst/>
          </a:prstGeom>
          <a:pattFill prst="pct5">
            <a:fgClr>
              <a:schemeClr val="bg1"/>
            </a:fgClr>
            <a:bgClr>
              <a:schemeClr val="accent5"/>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9056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6DB3D-AC5B-3776-434A-1724C9FABFB7}"/>
              </a:ext>
            </a:extLst>
          </p:cNvPr>
          <p:cNvSpPr>
            <a:spLocks noGrp="1"/>
          </p:cNvSpPr>
          <p:nvPr>
            <p:ph type="title"/>
          </p:nvPr>
        </p:nvSpPr>
        <p:spPr/>
        <p:txBody>
          <a:bodyPr>
            <a:normAutofit/>
          </a:bodyPr>
          <a:lstStyle/>
          <a:p>
            <a:r>
              <a:rPr lang="en-US" dirty="0"/>
              <a:t>Results: Percentage of IL Workers Without a Personal Physician by Industry</a:t>
            </a:r>
          </a:p>
        </p:txBody>
      </p:sp>
      <p:sp>
        <p:nvSpPr>
          <p:cNvPr id="3" name="Content Placeholder 2">
            <a:extLst>
              <a:ext uri="{FF2B5EF4-FFF2-40B4-BE49-F238E27FC236}">
                <a16:creationId xmlns:a16="http://schemas.microsoft.com/office/drawing/2014/main" id="{31ABB1E8-80CB-14E9-F5F7-C4E1B590E73E}"/>
              </a:ext>
            </a:extLst>
          </p:cNvPr>
          <p:cNvSpPr>
            <a:spLocks noGrp="1"/>
          </p:cNvSpPr>
          <p:nvPr>
            <p:ph idx="1"/>
          </p:nvPr>
        </p:nvSpPr>
        <p:spPr>
          <a:xfrm>
            <a:off x="247137" y="2195542"/>
            <a:ext cx="1810263" cy="3748058"/>
          </a:xfrm>
        </p:spPr>
        <p:txBody>
          <a:bodyPr>
            <a:normAutofit lnSpcReduction="10000"/>
          </a:bodyPr>
          <a:lstStyle/>
          <a:p>
            <a:pPr marL="0" indent="0">
              <a:buNone/>
            </a:pPr>
            <a:r>
              <a:rPr lang="en-US" sz="2400" dirty="0"/>
              <a:t>All respondents were asked if they have one person they think of as their personal doctor or healthcare provider</a:t>
            </a:r>
          </a:p>
        </p:txBody>
      </p:sp>
      <p:graphicFrame>
        <p:nvGraphicFramePr>
          <p:cNvPr id="4" name="Chart 3">
            <a:extLst>
              <a:ext uri="{FF2B5EF4-FFF2-40B4-BE49-F238E27FC236}">
                <a16:creationId xmlns:a16="http://schemas.microsoft.com/office/drawing/2014/main" id="{CF1EAFC6-E048-DA05-E653-90298CADEFC1}"/>
              </a:ext>
            </a:extLst>
          </p:cNvPr>
          <p:cNvGraphicFramePr/>
          <p:nvPr>
            <p:extLst>
              <p:ext uri="{D42A27DB-BD31-4B8C-83A1-F6EECF244321}">
                <p14:modId xmlns:p14="http://schemas.microsoft.com/office/powerpoint/2010/main" val="255140132"/>
              </p:ext>
            </p:extLst>
          </p:nvPr>
        </p:nvGraphicFramePr>
        <p:xfrm>
          <a:off x="2185988" y="1906587"/>
          <a:ext cx="9758875" cy="452860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EFD6CE27-6869-B23B-16D5-FD2E6559166C}"/>
              </a:ext>
            </a:extLst>
          </p:cNvPr>
          <p:cNvSpPr txBox="1"/>
          <p:nvPr/>
        </p:nvSpPr>
        <p:spPr>
          <a:xfrm>
            <a:off x="4263389" y="6473467"/>
            <a:ext cx="7476665" cy="338554"/>
          </a:xfrm>
          <a:prstGeom prst="rect">
            <a:avLst/>
          </a:prstGeom>
          <a:noFill/>
        </p:spPr>
        <p:txBody>
          <a:bodyPr wrap="square" rtlCol="0">
            <a:spAutoFit/>
          </a:bodyPr>
          <a:lstStyle/>
          <a:p>
            <a:r>
              <a:rPr lang="en-US" sz="1600" dirty="0"/>
              <a:t>         = No Difference           = Significantly Higher            = Significantly Lower </a:t>
            </a:r>
          </a:p>
        </p:txBody>
      </p:sp>
      <p:sp>
        <p:nvSpPr>
          <p:cNvPr id="10" name="Rectangle 9">
            <a:extLst>
              <a:ext uri="{FF2B5EF4-FFF2-40B4-BE49-F238E27FC236}">
                <a16:creationId xmlns:a16="http://schemas.microsoft.com/office/drawing/2014/main" id="{B87D7E58-85BF-D7CC-7C6B-5D62162B451B}"/>
              </a:ext>
            </a:extLst>
          </p:cNvPr>
          <p:cNvSpPr/>
          <p:nvPr/>
        </p:nvSpPr>
        <p:spPr>
          <a:xfrm>
            <a:off x="4466901" y="6542519"/>
            <a:ext cx="273269" cy="23122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FC00FBF-0260-FA66-C7E8-7F415E7457DA}"/>
              </a:ext>
            </a:extLst>
          </p:cNvPr>
          <p:cNvSpPr/>
          <p:nvPr/>
        </p:nvSpPr>
        <p:spPr>
          <a:xfrm>
            <a:off x="6462548" y="6542519"/>
            <a:ext cx="273269" cy="231228"/>
          </a:xfrm>
          <a:prstGeom prst="rect">
            <a:avLst/>
          </a:prstGeom>
          <a:pattFill prst="pct5">
            <a:fgClr>
              <a:schemeClr val="accent1"/>
            </a:fgClr>
            <a:bgClr>
              <a:schemeClr val="bg1"/>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10688E5-44DE-E9FD-9F93-F3B918AB175D}"/>
              </a:ext>
            </a:extLst>
          </p:cNvPr>
          <p:cNvSpPr/>
          <p:nvPr/>
        </p:nvSpPr>
        <p:spPr>
          <a:xfrm>
            <a:off x="8944303" y="6542519"/>
            <a:ext cx="273269" cy="231228"/>
          </a:xfrm>
          <a:prstGeom prst="rect">
            <a:avLst/>
          </a:prstGeom>
          <a:pattFill prst="pct5">
            <a:fgClr>
              <a:schemeClr val="bg1"/>
            </a:fgClr>
            <a:bgClr>
              <a:schemeClr val="accent5"/>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50162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A5711-917A-97E8-EE38-DABDCFF83109}"/>
              </a:ext>
            </a:extLst>
          </p:cNvPr>
          <p:cNvSpPr>
            <a:spLocks noGrp="1"/>
          </p:cNvSpPr>
          <p:nvPr>
            <p:ph type="title"/>
          </p:nvPr>
        </p:nvSpPr>
        <p:spPr/>
        <p:txBody>
          <a:bodyPr>
            <a:normAutofit/>
          </a:bodyPr>
          <a:lstStyle/>
          <a:p>
            <a:r>
              <a:rPr lang="en-US" dirty="0"/>
              <a:t>Results: Percentage of IL Workers Reporting They Could Not See a Doctor Due to Cost in The Past Year by Industry</a:t>
            </a:r>
          </a:p>
        </p:txBody>
      </p:sp>
      <p:sp>
        <p:nvSpPr>
          <p:cNvPr id="3" name="Content Placeholder 2">
            <a:extLst>
              <a:ext uri="{FF2B5EF4-FFF2-40B4-BE49-F238E27FC236}">
                <a16:creationId xmlns:a16="http://schemas.microsoft.com/office/drawing/2014/main" id="{2B5BA21E-E44D-A69A-5492-9354036BC9A3}"/>
              </a:ext>
            </a:extLst>
          </p:cNvPr>
          <p:cNvSpPr>
            <a:spLocks noGrp="1"/>
          </p:cNvSpPr>
          <p:nvPr>
            <p:ph idx="1"/>
          </p:nvPr>
        </p:nvSpPr>
        <p:spPr>
          <a:xfrm>
            <a:off x="252413" y="1910571"/>
            <a:ext cx="2047875" cy="4351338"/>
          </a:xfrm>
        </p:spPr>
        <p:txBody>
          <a:bodyPr>
            <a:normAutofit/>
          </a:bodyPr>
          <a:lstStyle/>
          <a:p>
            <a:pPr marL="0" indent="0">
              <a:buNone/>
            </a:pPr>
            <a:r>
              <a:rPr lang="en-US" sz="2400" dirty="0"/>
              <a:t>All respondents were asked whether there was any time in the past year when they were unable to see a doctor due to cost</a:t>
            </a:r>
          </a:p>
        </p:txBody>
      </p:sp>
      <p:graphicFrame>
        <p:nvGraphicFramePr>
          <p:cNvPr id="8" name="Chart 7">
            <a:extLst>
              <a:ext uri="{FF2B5EF4-FFF2-40B4-BE49-F238E27FC236}">
                <a16:creationId xmlns:a16="http://schemas.microsoft.com/office/drawing/2014/main" id="{0A557469-08DF-1FF3-37BA-C342DEE578A8}"/>
              </a:ext>
            </a:extLst>
          </p:cNvPr>
          <p:cNvGraphicFramePr/>
          <p:nvPr>
            <p:extLst>
              <p:ext uri="{D42A27DB-BD31-4B8C-83A1-F6EECF244321}">
                <p14:modId xmlns:p14="http://schemas.microsoft.com/office/powerpoint/2010/main" val="3293192337"/>
              </p:ext>
            </p:extLst>
          </p:nvPr>
        </p:nvGraphicFramePr>
        <p:xfrm>
          <a:off x="2471738" y="1881995"/>
          <a:ext cx="9268316" cy="456289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D6E00C8B-A20C-1221-839D-3159DFF14337}"/>
              </a:ext>
            </a:extLst>
          </p:cNvPr>
          <p:cNvSpPr txBox="1"/>
          <p:nvPr/>
        </p:nvSpPr>
        <p:spPr>
          <a:xfrm>
            <a:off x="4263389" y="6473467"/>
            <a:ext cx="7476665" cy="338554"/>
          </a:xfrm>
          <a:prstGeom prst="rect">
            <a:avLst/>
          </a:prstGeom>
          <a:noFill/>
        </p:spPr>
        <p:txBody>
          <a:bodyPr wrap="square" rtlCol="0">
            <a:spAutoFit/>
          </a:bodyPr>
          <a:lstStyle/>
          <a:p>
            <a:r>
              <a:rPr lang="en-US" sz="1600" dirty="0"/>
              <a:t>         = No Difference           = Significantly Higher            = Significantly Lower </a:t>
            </a:r>
          </a:p>
        </p:txBody>
      </p:sp>
      <p:sp>
        <p:nvSpPr>
          <p:cNvPr id="10" name="Rectangle 9">
            <a:extLst>
              <a:ext uri="{FF2B5EF4-FFF2-40B4-BE49-F238E27FC236}">
                <a16:creationId xmlns:a16="http://schemas.microsoft.com/office/drawing/2014/main" id="{266872E9-881D-7F50-AF2F-A1650C86210D}"/>
              </a:ext>
            </a:extLst>
          </p:cNvPr>
          <p:cNvSpPr/>
          <p:nvPr/>
        </p:nvSpPr>
        <p:spPr>
          <a:xfrm>
            <a:off x="4466901" y="6542519"/>
            <a:ext cx="273269" cy="23122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65286847-7693-AAAB-A584-381C6DBF9587}"/>
              </a:ext>
            </a:extLst>
          </p:cNvPr>
          <p:cNvSpPr/>
          <p:nvPr/>
        </p:nvSpPr>
        <p:spPr>
          <a:xfrm>
            <a:off x="6462548" y="6542519"/>
            <a:ext cx="273269" cy="231228"/>
          </a:xfrm>
          <a:prstGeom prst="rect">
            <a:avLst/>
          </a:prstGeom>
          <a:pattFill prst="pct5">
            <a:fgClr>
              <a:schemeClr val="accent1"/>
            </a:fgClr>
            <a:bgClr>
              <a:schemeClr val="bg1"/>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820771-BED1-7478-4158-B160277CD20D}"/>
              </a:ext>
            </a:extLst>
          </p:cNvPr>
          <p:cNvSpPr/>
          <p:nvPr/>
        </p:nvSpPr>
        <p:spPr>
          <a:xfrm>
            <a:off x="8944303" y="6542519"/>
            <a:ext cx="273269" cy="231228"/>
          </a:xfrm>
          <a:prstGeom prst="rect">
            <a:avLst/>
          </a:prstGeom>
          <a:pattFill prst="pct5">
            <a:fgClr>
              <a:schemeClr val="bg1"/>
            </a:fgClr>
            <a:bgClr>
              <a:schemeClr val="accent5"/>
            </a:bgClr>
          </a:patt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7262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EA1B-3CED-4400-BDDE-8029704E1D1C}"/>
              </a:ext>
            </a:extLst>
          </p:cNvPr>
          <p:cNvSpPr>
            <a:spLocks noGrp="1"/>
          </p:cNvSpPr>
          <p:nvPr>
            <p:ph type="title"/>
          </p:nvPr>
        </p:nvSpPr>
        <p:spPr>
          <a:xfrm>
            <a:off x="630621" y="365125"/>
            <a:ext cx="10723179" cy="1325563"/>
          </a:xfrm>
        </p:spPr>
        <p:txBody>
          <a:bodyPr>
            <a:normAutofit/>
          </a:bodyPr>
          <a:lstStyle/>
          <a:p>
            <a:r>
              <a:rPr lang="en-US" dirty="0"/>
              <a:t>Discussion - Accommodation &amp; Food Services (AFS)  </a:t>
            </a:r>
          </a:p>
        </p:txBody>
      </p:sp>
      <p:sp>
        <p:nvSpPr>
          <p:cNvPr id="3" name="Content Placeholder 2">
            <a:extLst>
              <a:ext uri="{FF2B5EF4-FFF2-40B4-BE49-F238E27FC236}">
                <a16:creationId xmlns:a16="http://schemas.microsoft.com/office/drawing/2014/main" id="{9528F906-1FC4-4D1D-9066-7C0017AD4C03}"/>
              </a:ext>
            </a:extLst>
          </p:cNvPr>
          <p:cNvSpPr>
            <a:spLocks noGrp="1"/>
          </p:cNvSpPr>
          <p:nvPr>
            <p:ph idx="1"/>
          </p:nvPr>
        </p:nvSpPr>
        <p:spPr>
          <a:xfrm>
            <a:off x="734410" y="1804992"/>
            <a:ext cx="10515600" cy="4938711"/>
          </a:xfrm>
        </p:spPr>
        <p:txBody>
          <a:bodyPr>
            <a:normAutofit/>
          </a:bodyPr>
          <a:lstStyle/>
          <a:p>
            <a:r>
              <a:rPr lang="en-US" sz="2400" dirty="0"/>
              <a:t>Highest prevalence of healthcare access barriers</a:t>
            </a:r>
          </a:p>
          <a:p>
            <a:pPr lvl="1"/>
            <a:r>
              <a:rPr lang="en-US" sz="2000" dirty="0"/>
              <a:t>Highest prevalence of not being able to see a doctor due to cost (20.6%) and workers without healthcare coverage (28.7%)</a:t>
            </a:r>
          </a:p>
          <a:p>
            <a:pPr lvl="1"/>
            <a:r>
              <a:rPr lang="en-US" sz="2000" dirty="0"/>
              <a:t>2</a:t>
            </a:r>
            <a:r>
              <a:rPr lang="en-US" sz="2000" baseline="30000" dirty="0"/>
              <a:t>nd</a:t>
            </a:r>
            <a:r>
              <a:rPr lang="en-US" sz="2000" dirty="0"/>
              <a:t> highest prevalence of not having primary care physician (30.1%)</a:t>
            </a:r>
          </a:p>
          <a:p>
            <a:r>
              <a:rPr lang="en-US" sz="2400" dirty="0"/>
              <a:t>AFS also had significantly higher prevalence of:</a:t>
            </a:r>
          </a:p>
          <a:p>
            <a:pPr lvl="1"/>
            <a:r>
              <a:rPr lang="en-US" sz="2000" dirty="0"/>
              <a:t>Depression diagnoses</a:t>
            </a:r>
          </a:p>
          <a:p>
            <a:pPr lvl="1"/>
            <a:r>
              <a:rPr lang="en-US" sz="2000" dirty="0"/>
              <a:t>Current smokers</a:t>
            </a:r>
          </a:p>
          <a:p>
            <a:pPr lvl="1"/>
            <a:r>
              <a:rPr lang="en-US" sz="2000" dirty="0"/>
              <a:t>Engaging in risky HIV behavior </a:t>
            </a:r>
          </a:p>
          <a:p>
            <a:pPr lvl="1"/>
            <a:r>
              <a:rPr lang="en-US" sz="2000" dirty="0"/>
              <a:t>Fair/poor overall health </a:t>
            </a:r>
          </a:p>
          <a:p>
            <a:pPr lvl="1"/>
            <a:r>
              <a:rPr lang="en-US" sz="2000" dirty="0"/>
              <a:t>Poor physical &amp; mental health days</a:t>
            </a:r>
          </a:p>
          <a:p>
            <a:pPr lvl="1"/>
            <a:r>
              <a:rPr lang="en-US" sz="2000" dirty="0"/>
              <a:t>Workers identifying as LGBTQIA+</a:t>
            </a:r>
          </a:p>
        </p:txBody>
      </p:sp>
    </p:spTree>
    <p:extLst>
      <p:ext uri="{BB962C8B-B14F-4D97-AF65-F5344CB8AC3E}">
        <p14:creationId xmlns:p14="http://schemas.microsoft.com/office/powerpoint/2010/main" val="447400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EA1B-3CED-4400-BDDE-8029704E1D1C}"/>
              </a:ext>
            </a:extLst>
          </p:cNvPr>
          <p:cNvSpPr>
            <a:spLocks noGrp="1"/>
          </p:cNvSpPr>
          <p:nvPr>
            <p:ph type="title"/>
          </p:nvPr>
        </p:nvSpPr>
        <p:spPr>
          <a:xfrm>
            <a:off x="630621" y="365125"/>
            <a:ext cx="10723179" cy="1325563"/>
          </a:xfrm>
        </p:spPr>
        <p:txBody>
          <a:bodyPr>
            <a:normAutofit/>
          </a:bodyPr>
          <a:lstStyle/>
          <a:p>
            <a:r>
              <a:rPr lang="en-US" dirty="0"/>
              <a:t>Discussion - Accommodation &amp; Food Services (AFS)  </a:t>
            </a:r>
          </a:p>
        </p:txBody>
      </p:sp>
      <p:sp>
        <p:nvSpPr>
          <p:cNvPr id="3" name="Content Placeholder 2">
            <a:extLst>
              <a:ext uri="{FF2B5EF4-FFF2-40B4-BE49-F238E27FC236}">
                <a16:creationId xmlns:a16="http://schemas.microsoft.com/office/drawing/2014/main" id="{9528F906-1FC4-4D1D-9066-7C0017AD4C03}"/>
              </a:ext>
            </a:extLst>
          </p:cNvPr>
          <p:cNvSpPr>
            <a:spLocks noGrp="1"/>
          </p:cNvSpPr>
          <p:nvPr>
            <p:ph idx="1"/>
          </p:nvPr>
        </p:nvSpPr>
        <p:spPr>
          <a:xfrm>
            <a:off x="838200" y="1905000"/>
            <a:ext cx="10515600" cy="4587875"/>
          </a:xfrm>
        </p:spPr>
        <p:txBody>
          <a:bodyPr>
            <a:normAutofit lnSpcReduction="10000"/>
          </a:bodyPr>
          <a:lstStyle/>
          <a:p>
            <a:r>
              <a:rPr lang="en-US" sz="2400" dirty="0"/>
              <a:t>Low job security industry</a:t>
            </a:r>
          </a:p>
          <a:p>
            <a:pPr lvl="1"/>
            <a:r>
              <a:rPr lang="en-US" sz="2000" dirty="0"/>
              <a:t>Often short-term, high turnover </a:t>
            </a:r>
          </a:p>
          <a:p>
            <a:r>
              <a:rPr lang="en-US" sz="2400" dirty="0"/>
              <a:t>No remote work option </a:t>
            </a:r>
          </a:p>
          <a:p>
            <a:pPr lvl="1"/>
            <a:r>
              <a:rPr lang="en-US" sz="2000" dirty="0"/>
              <a:t>Requires travel and transportation</a:t>
            </a:r>
          </a:p>
          <a:p>
            <a:r>
              <a:rPr lang="en-US" sz="2400" dirty="0"/>
              <a:t>Individuals who were employed in service industries and occupations remained more likely to be among the working poor </a:t>
            </a:r>
            <a:r>
              <a:rPr lang="en-US" sz="2000" dirty="0"/>
              <a:t>(BLS, 2022)</a:t>
            </a:r>
            <a:endParaRPr lang="en-US" sz="2400" dirty="0"/>
          </a:p>
          <a:p>
            <a:r>
              <a:rPr lang="en-US" sz="2400" dirty="0"/>
              <a:t>Lowest paid industry in 2022 </a:t>
            </a:r>
            <a:r>
              <a:rPr lang="en-US" sz="2000" dirty="0"/>
              <a:t>(BLS, 2022)</a:t>
            </a:r>
          </a:p>
          <a:p>
            <a:pPr lvl="1"/>
            <a:r>
              <a:rPr lang="en-US" sz="2000" dirty="0"/>
              <a:t>62.4% </a:t>
            </a:r>
            <a:r>
              <a:rPr lang="en-US" sz="2000" b="1" dirty="0"/>
              <a:t>at or below </a:t>
            </a:r>
            <a:r>
              <a:rPr lang="en-US" sz="2000" dirty="0"/>
              <a:t>minimum wage</a:t>
            </a:r>
          </a:p>
          <a:p>
            <a:pPr lvl="1"/>
            <a:r>
              <a:rPr lang="en-US" sz="2000" dirty="0"/>
              <a:t>44.7% </a:t>
            </a:r>
            <a:r>
              <a:rPr lang="en-US" sz="2000" b="1" dirty="0"/>
              <a:t>below</a:t>
            </a:r>
            <a:r>
              <a:rPr lang="en-US" sz="2000" dirty="0"/>
              <a:t> minimum wage </a:t>
            </a:r>
          </a:p>
          <a:p>
            <a:r>
              <a:rPr lang="en-US" sz="2400" dirty="0"/>
              <a:t>Hispanic/Latinx women more likely to be employed in AFS </a:t>
            </a:r>
            <a:r>
              <a:rPr lang="en-US" sz="2000" dirty="0"/>
              <a:t>(BLS, 2022)</a:t>
            </a:r>
            <a:endParaRPr lang="en-US" sz="2400" dirty="0"/>
          </a:p>
        </p:txBody>
      </p:sp>
    </p:spTree>
    <p:extLst>
      <p:ext uri="{BB962C8B-B14F-4D97-AF65-F5344CB8AC3E}">
        <p14:creationId xmlns:p14="http://schemas.microsoft.com/office/powerpoint/2010/main" val="2042234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FBA97-A0B8-560B-4370-DC6992D80F78}"/>
              </a:ext>
            </a:extLst>
          </p:cNvPr>
          <p:cNvSpPr>
            <a:spLocks noGrp="1"/>
          </p:cNvSpPr>
          <p:nvPr>
            <p:ph type="title"/>
          </p:nvPr>
        </p:nvSpPr>
        <p:spPr/>
        <p:txBody>
          <a:bodyPr/>
          <a:lstStyle/>
          <a:p>
            <a:r>
              <a:rPr lang="en-US" dirty="0"/>
              <a:t>Discussion – Construction </a:t>
            </a:r>
          </a:p>
        </p:txBody>
      </p:sp>
      <p:sp>
        <p:nvSpPr>
          <p:cNvPr id="3" name="Content Placeholder 2">
            <a:extLst>
              <a:ext uri="{FF2B5EF4-FFF2-40B4-BE49-F238E27FC236}">
                <a16:creationId xmlns:a16="http://schemas.microsoft.com/office/drawing/2014/main" id="{F83A0A11-7C6A-647C-C5E5-33E314452A42}"/>
              </a:ext>
            </a:extLst>
          </p:cNvPr>
          <p:cNvSpPr>
            <a:spLocks noGrp="1"/>
          </p:cNvSpPr>
          <p:nvPr>
            <p:ph idx="1"/>
          </p:nvPr>
        </p:nvSpPr>
        <p:spPr>
          <a:xfrm>
            <a:off x="471489" y="1985965"/>
            <a:ext cx="11501437" cy="4929187"/>
          </a:xfrm>
        </p:spPr>
        <p:txBody>
          <a:bodyPr>
            <a:normAutofit lnSpcReduction="10000"/>
          </a:bodyPr>
          <a:lstStyle/>
          <a:p>
            <a:r>
              <a:rPr lang="en-US" sz="2400" dirty="0"/>
              <a:t>High prevalence of barriers to healthcare access</a:t>
            </a:r>
          </a:p>
          <a:p>
            <a:pPr lvl="1"/>
            <a:r>
              <a:rPr lang="en-US" sz="2000" dirty="0"/>
              <a:t>3</a:t>
            </a:r>
            <a:r>
              <a:rPr lang="en-US" sz="2000" baseline="30000" dirty="0"/>
              <a:t>rd</a:t>
            </a:r>
            <a:r>
              <a:rPr lang="en-US" sz="2000" dirty="0"/>
              <a:t> highest prevalence of workers without healthcare coverage (20.9%)</a:t>
            </a:r>
          </a:p>
          <a:p>
            <a:pPr lvl="1"/>
            <a:r>
              <a:rPr lang="en-US" sz="2000" dirty="0"/>
              <a:t>Highest prevalence of not having primary care physician (32.3%)</a:t>
            </a:r>
          </a:p>
          <a:p>
            <a:r>
              <a:rPr lang="en-US" sz="2400" dirty="0"/>
              <a:t>Construction also had significantly higher prevalence of:</a:t>
            </a:r>
          </a:p>
          <a:p>
            <a:pPr lvl="1"/>
            <a:r>
              <a:rPr lang="en-US" sz="2000" dirty="0"/>
              <a:t>Heavy and/or binge drinking</a:t>
            </a:r>
          </a:p>
          <a:p>
            <a:pPr lvl="1"/>
            <a:r>
              <a:rPr lang="en-US" sz="2000" dirty="0"/>
              <a:t>Current smokers</a:t>
            </a:r>
          </a:p>
          <a:p>
            <a:pPr lvl="1"/>
            <a:r>
              <a:rPr lang="en-US" sz="2000" dirty="0"/>
              <a:t>Overweight or obese </a:t>
            </a:r>
          </a:p>
          <a:p>
            <a:r>
              <a:rPr lang="en-US" sz="2400" dirty="0"/>
              <a:t>High rates of injury and illness cases </a:t>
            </a:r>
          </a:p>
          <a:p>
            <a:pPr lvl="1"/>
            <a:r>
              <a:rPr lang="en-US" sz="2000" dirty="0"/>
              <a:t>3.0 per 100 full-time workers in 2018</a:t>
            </a:r>
          </a:p>
          <a:p>
            <a:pPr lvl="1"/>
            <a:r>
              <a:rPr lang="en-US" sz="2000" dirty="0"/>
              <a:t>3.2 per 100 full-time workers in 2022</a:t>
            </a:r>
          </a:p>
          <a:p>
            <a:r>
              <a:rPr lang="en-US" sz="2400" dirty="0"/>
              <a:t>Hispanics/Latinx more likely to work in the construction industry </a:t>
            </a:r>
            <a:r>
              <a:rPr lang="en-US" sz="2000" dirty="0"/>
              <a:t>(BLS, 2022)</a:t>
            </a:r>
            <a:endParaRPr lang="en-US" sz="2400" dirty="0"/>
          </a:p>
          <a:p>
            <a:endParaRPr lang="en-US" sz="2000" dirty="0"/>
          </a:p>
        </p:txBody>
      </p:sp>
    </p:spTree>
    <p:extLst>
      <p:ext uri="{BB962C8B-B14F-4D97-AF65-F5344CB8AC3E}">
        <p14:creationId xmlns:p14="http://schemas.microsoft.com/office/powerpoint/2010/main" val="4272585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8152-33B4-73F0-7C9C-9BB834CB56A0}"/>
              </a:ext>
            </a:extLst>
          </p:cNvPr>
          <p:cNvSpPr>
            <a:spLocks noGrp="1"/>
          </p:cNvSpPr>
          <p:nvPr>
            <p:ph type="title"/>
          </p:nvPr>
        </p:nvSpPr>
        <p:spPr/>
        <p:txBody>
          <a:bodyPr/>
          <a:lstStyle/>
          <a:p>
            <a:r>
              <a:rPr lang="en-US" dirty="0"/>
              <a:t>Discussion – Healthcare &amp; Social Assistance (HSS) </a:t>
            </a:r>
          </a:p>
        </p:txBody>
      </p:sp>
      <p:sp>
        <p:nvSpPr>
          <p:cNvPr id="3" name="Content Placeholder 2">
            <a:extLst>
              <a:ext uri="{FF2B5EF4-FFF2-40B4-BE49-F238E27FC236}">
                <a16:creationId xmlns:a16="http://schemas.microsoft.com/office/drawing/2014/main" id="{E93F4DBD-CDD6-A632-B970-0B701A3AEE54}"/>
              </a:ext>
            </a:extLst>
          </p:cNvPr>
          <p:cNvSpPr>
            <a:spLocks noGrp="1"/>
          </p:cNvSpPr>
          <p:nvPr>
            <p:ph idx="1"/>
          </p:nvPr>
        </p:nvSpPr>
        <p:spPr>
          <a:xfrm>
            <a:off x="581192" y="2051221"/>
            <a:ext cx="11029616" cy="4506742"/>
          </a:xfrm>
        </p:spPr>
        <p:txBody>
          <a:bodyPr>
            <a:normAutofit fontScale="92500" lnSpcReduction="10000"/>
          </a:bodyPr>
          <a:lstStyle/>
          <a:p>
            <a:r>
              <a:rPr lang="en-US" sz="2800" dirty="0"/>
              <a:t>Adequate access to healthcare </a:t>
            </a:r>
          </a:p>
          <a:p>
            <a:pPr lvl="1"/>
            <a:r>
              <a:rPr lang="en-US" sz="2400" dirty="0"/>
              <a:t>Significantly lower prevalence of not having a primary care physician and no healthcare coverage</a:t>
            </a:r>
          </a:p>
          <a:p>
            <a:r>
              <a:rPr lang="en-US" sz="2800" dirty="0"/>
              <a:t>Pre-COVID frontline/essential healthcare workers had significantly higher prevalence of:</a:t>
            </a:r>
          </a:p>
          <a:p>
            <a:pPr lvl="1"/>
            <a:r>
              <a:rPr lang="en-US" sz="2400" b="1" dirty="0"/>
              <a:t>Poor mental health days</a:t>
            </a:r>
          </a:p>
          <a:p>
            <a:pPr lvl="1"/>
            <a:r>
              <a:rPr lang="en-US" sz="2400" b="1" dirty="0"/>
              <a:t>Depression</a:t>
            </a:r>
          </a:p>
          <a:p>
            <a:pPr lvl="1"/>
            <a:r>
              <a:rPr lang="en-US" sz="2400" dirty="0"/>
              <a:t>Diabetes</a:t>
            </a:r>
          </a:p>
          <a:p>
            <a:pPr lvl="1"/>
            <a:r>
              <a:rPr lang="en-US" sz="2400" dirty="0"/>
              <a:t>Arthritis</a:t>
            </a:r>
          </a:p>
          <a:p>
            <a:r>
              <a:rPr lang="en-US" sz="2800" dirty="0"/>
              <a:t>Large proportions of female workers across all races and ethnicities </a:t>
            </a:r>
          </a:p>
        </p:txBody>
      </p:sp>
    </p:spTree>
    <p:extLst>
      <p:ext uri="{BB962C8B-B14F-4D97-AF65-F5344CB8AC3E}">
        <p14:creationId xmlns:p14="http://schemas.microsoft.com/office/powerpoint/2010/main" val="4169377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D2E67-E5F1-8BC2-1D77-75CDB6207CDA}"/>
              </a:ext>
            </a:extLst>
          </p:cNvPr>
          <p:cNvSpPr>
            <a:spLocks noGrp="1"/>
          </p:cNvSpPr>
          <p:nvPr>
            <p:ph type="title"/>
          </p:nvPr>
        </p:nvSpPr>
        <p:spPr/>
        <p:txBody>
          <a:bodyPr/>
          <a:lstStyle/>
          <a:p>
            <a:r>
              <a:rPr lang="en-US" dirty="0"/>
              <a:t>Discussion – Additional Industries of Concern </a:t>
            </a:r>
          </a:p>
        </p:txBody>
      </p:sp>
      <p:sp>
        <p:nvSpPr>
          <p:cNvPr id="3" name="Content Placeholder 2">
            <a:extLst>
              <a:ext uri="{FF2B5EF4-FFF2-40B4-BE49-F238E27FC236}">
                <a16:creationId xmlns:a16="http://schemas.microsoft.com/office/drawing/2014/main" id="{525A8789-E911-0D6C-1020-60FEDC583E99}"/>
              </a:ext>
            </a:extLst>
          </p:cNvPr>
          <p:cNvSpPr>
            <a:spLocks noGrp="1"/>
          </p:cNvSpPr>
          <p:nvPr>
            <p:ph idx="1"/>
          </p:nvPr>
        </p:nvSpPr>
        <p:spPr>
          <a:xfrm>
            <a:off x="581192" y="1871663"/>
            <a:ext cx="11029615" cy="4786312"/>
          </a:xfrm>
        </p:spPr>
        <p:txBody>
          <a:bodyPr>
            <a:normAutofit/>
          </a:bodyPr>
          <a:lstStyle/>
          <a:p>
            <a:r>
              <a:rPr lang="en-US" sz="2800" dirty="0"/>
              <a:t>Significantly </a:t>
            </a:r>
            <a:r>
              <a:rPr lang="en-US" sz="2800" b="1" dirty="0"/>
              <a:t>higher</a:t>
            </a:r>
            <a:r>
              <a:rPr lang="en-US" sz="2800" dirty="0"/>
              <a:t> prevalence of not having a primary care physician and no healthcare coverage:</a:t>
            </a:r>
            <a:r>
              <a:rPr lang="en-US" sz="2400" dirty="0"/>
              <a:t> </a:t>
            </a:r>
          </a:p>
          <a:p>
            <a:pPr lvl="1"/>
            <a:r>
              <a:rPr lang="en-US" sz="2400" dirty="0"/>
              <a:t>Manufacturing </a:t>
            </a:r>
          </a:p>
          <a:p>
            <a:pPr lvl="1"/>
            <a:r>
              <a:rPr lang="en-US" sz="2400" dirty="0"/>
              <a:t>Transportation and Warehousing </a:t>
            </a:r>
          </a:p>
          <a:p>
            <a:r>
              <a:rPr lang="en-US" sz="2800" dirty="0"/>
              <a:t>Higher incidence rates of injury in these industries</a:t>
            </a:r>
          </a:p>
          <a:p>
            <a:r>
              <a:rPr lang="en-US" sz="2800" dirty="0"/>
              <a:t>High proportions of vulnerable populations employed </a:t>
            </a:r>
          </a:p>
          <a:p>
            <a:pPr lvl="1"/>
            <a:r>
              <a:rPr lang="en-US" sz="2400"/>
              <a:t>Black</a:t>
            </a:r>
            <a:r>
              <a:rPr lang="en-US" sz="2400" dirty="0"/>
              <a:t>/African Americans more likely to work in Transportation and Warehousing</a:t>
            </a:r>
          </a:p>
        </p:txBody>
      </p:sp>
    </p:spTree>
    <p:extLst>
      <p:ext uri="{BB962C8B-B14F-4D97-AF65-F5344CB8AC3E}">
        <p14:creationId xmlns:p14="http://schemas.microsoft.com/office/powerpoint/2010/main" val="1806139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35381-4E0A-E028-07DD-02D764BB1AF3}"/>
              </a:ext>
            </a:extLst>
          </p:cNvPr>
          <p:cNvSpPr>
            <a:spLocks noGrp="1"/>
          </p:cNvSpPr>
          <p:nvPr>
            <p:ph type="title"/>
          </p:nvPr>
        </p:nvSpPr>
        <p:spPr/>
        <p:txBody>
          <a:bodyPr/>
          <a:lstStyle/>
          <a:p>
            <a:r>
              <a:rPr lang="en-US" dirty="0"/>
              <a:t>Strengths &amp; Limitations</a:t>
            </a:r>
          </a:p>
        </p:txBody>
      </p:sp>
      <p:sp>
        <p:nvSpPr>
          <p:cNvPr id="3" name="Content Placeholder 2">
            <a:extLst>
              <a:ext uri="{FF2B5EF4-FFF2-40B4-BE49-F238E27FC236}">
                <a16:creationId xmlns:a16="http://schemas.microsoft.com/office/drawing/2014/main" id="{3B64E7AE-6516-671A-3A3E-6AA01C921FBC}"/>
              </a:ext>
            </a:extLst>
          </p:cNvPr>
          <p:cNvSpPr>
            <a:spLocks noGrp="1"/>
          </p:cNvSpPr>
          <p:nvPr>
            <p:ph idx="1"/>
          </p:nvPr>
        </p:nvSpPr>
        <p:spPr>
          <a:xfrm>
            <a:off x="581192" y="1885950"/>
            <a:ext cx="11029615" cy="4814887"/>
          </a:xfrm>
        </p:spPr>
        <p:txBody>
          <a:bodyPr>
            <a:normAutofit/>
          </a:bodyPr>
          <a:lstStyle/>
          <a:p>
            <a:r>
              <a:rPr lang="en-US" sz="2800" dirty="0"/>
              <a:t>Strengths</a:t>
            </a:r>
          </a:p>
          <a:p>
            <a:pPr lvl="1"/>
            <a:r>
              <a:rPr lang="en-US" sz="2400" dirty="0"/>
              <a:t>Generalizability </a:t>
            </a:r>
          </a:p>
          <a:p>
            <a:pPr lvl="1"/>
            <a:r>
              <a:rPr lang="en-US" sz="2400" dirty="0"/>
              <a:t>Help develop targeted public health/policy interventions </a:t>
            </a:r>
          </a:p>
          <a:p>
            <a:r>
              <a:rPr lang="en-US" sz="2800" dirty="0"/>
              <a:t>Limitations</a:t>
            </a:r>
          </a:p>
          <a:p>
            <a:pPr lvl="1"/>
            <a:r>
              <a:rPr lang="en-US" sz="2400" dirty="0"/>
              <a:t>Cross-sectional </a:t>
            </a:r>
          </a:p>
          <a:p>
            <a:pPr lvl="1"/>
            <a:r>
              <a:rPr lang="en-US" sz="2400" dirty="0"/>
              <a:t>High variances </a:t>
            </a:r>
          </a:p>
          <a:p>
            <a:pPr lvl="1"/>
            <a:r>
              <a:rPr lang="en-US" sz="2400" dirty="0"/>
              <a:t>Non-response </a:t>
            </a:r>
          </a:p>
          <a:p>
            <a:pPr lvl="1"/>
            <a:r>
              <a:rPr lang="en-US" sz="2400" dirty="0"/>
              <a:t>Univariate/no confounding control </a:t>
            </a:r>
          </a:p>
        </p:txBody>
      </p:sp>
    </p:spTree>
    <p:extLst>
      <p:ext uri="{BB962C8B-B14F-4D97-AF65-F5344CB8AC3E}">
        <p14:creationId xmlns:p14="http://schemas.microsoft.com/office/powerpoint/2010/main" val="126026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7B6BC-8B01-FBA3-4AEA-F301D1FE406B}"/>
              </a:ext>
            </a:extLst>
          </p:cNvPr>
          <p:cNvSpPr>
            <a:spLocks noGrp="1"/>
          </p:cNvSpPr>
          <p:nvPr>
            <p:ph type="title"/>
          </p:nvPr>
        </p:nvSpPr>
        <p:spPr/>
        <p:txBody>
          <a:bodyPr/>
          <a:lstStyle/>
          <a:p>
            <a:r>
              <a:rPr lang="en-US" dirty="0"/>
              <a:t>Background </a:t>
            </a:r>
          </a:p>
        </p:txBody>
      </p:sp>
      <p:sp>
        <p:nvSpPr>
          <p:cNvPr id="3" name="Content Placeholder 2">
            <a:extLst>
              <a:ext uri="{FF2B5EF4-FFF2-40B4-BE49-F238E27FC236}">
                <a16:creationId xmlns:a16="http://schemas.microsoft.com/office/drawing/2014/main" id="{0600E788-8A03-35FE-0C68-0BB21D79CF08}"/>
              </a:ext>
            </a:extLst>
          </p:cNvPr>
          <p:cNvSpPr>
            <a:spLocks noGrp="1"/>
          </p:cNvSpPr>
          <p:nvPr>
            <p:ph idx="1"/>
          </p:nvPr>
        </p:nvSpPr>
        <p:spPr>
          <a:xfrm>
            <a:off x="784393" y="1901371"/>
            <a:ext cx="11029616" cy="4956629"/>
          </a:xfrm>
        </p:spPr>
        <p:txBody>
          <a:bodyPr>
            <a:normAutofit fontScale="92500" lnSpcReduction="20000"/>
          </a:bodyPr>
          <a:lstStyle/>
          <a:p>
            <a:r>
              <a:rPr lang="en-US" sz="2800" dirty="0"/>
              <a:t>Average full-time U.S. worker spends </a:t>
            </a:r>
            <a:r>
              <a:rPr lang="en-US" sz="2800" b="1" dirty="0"/>
              <a:t>half</a:t>
            </a:r>
            <a:r>
              <a:rPr lang="en-US" sz="2800" dirty="0"/>
              <a:t> their waking life at work </a:t>
            </a:r>
            <a:r>
              <a:rPr lang="en-US" sz="1900" dirty="0"/>
              <a:t>(DHHS, 2022)</a:t>
            </a:r>
            <a:endParaRPr lang="en-US" sz="2200" dirty="0"/>
          </a:p>
          <a:p>
            <a:r>
              <a:rPr lang="en-US" sz="2800" dirty="0"/>
              <a:t>Work is a </a:t>
            </a:r>
            <a:r>
              <a:rPr lang="en-US" sz="2800" b="1" dirty="0"/>
              <a:t>determinant of health </a:t>
            </a:r>
            <a:r>
              <a:rPr lang="en-US" sz="2800" dirty="0"/>
              <a:t>in many ways:</a:t>
            </a:r>
          </a:p>
          <a:p>
            <a:pPr lvl="1"/>
            <a:r>
              <a:rPr lang="en-US" sz="2400" dirty="0"/>
              <a:t>Hazardous exposure and risk  </a:t>
            </a:r>
          </a:p>
          <a:p>
            <a:pPr lvl="1"/>
            <a:r>
              <a:rPr lang="en-US" sz="2400" dirty="0"/>
              <a:t>Source of income and social benefits</a:t>
            </a:r>
          </a:p>
          <a:p>
            <a:pPr lvl="1"/>
            <a:r>
              <a:rPr lang="en-US" sz="2400" dirty="0"/>
              <a:t>Driver of social position and status </a:t>
            </a:r>
          </a:p>
          <a:p>
            <a:r>
              <a:rPr lang="en-US" sz="2800" dirty="0"/>
              <a:t>Disparities in employment </a:t>
            </a:r>
          </a:p>
          <a:p>
            <a:pPr lvl="1"/>
            <a:r>
              <a:rPr lang="en-US" sz="2400" dirty="0"/>
              <a:t>Educational attainment </a:t>
            </a:r>
          </a:p>
          <a:p>
            <a:pPr lvl="1"/>
            <a:r>
              <a:rPr lang="en-US" sz="2400" dirty="0"/>
              <a:t>Gender and gender identity </a:t>
            </a:r>
          </a:p>
          <a:p>
            <a:pPr lvl="1"/>
            <a:r>
              <a:rPr lang="en-US" sz="2400" dirty="0"/>
              <a:t>Race and Ethnicity </a:t>
            </a:r>
          </a:p>
          <a:p>
            <a:r>
              <a:rPr lang="en-US" sz="2800" dirty="0"/>
              <a:t>COVID-19 highlighted </a:t>
            </a:r>
            <a:r>
              <a:rPr lang="en-US" sz="2800" b="1" dirty="0"/>
              <a:t>importance of work and well-being </a:t>
            </a:r>
            <a:r>
              <a:rPr lang="en-US" sz="1900" dirty="0"/>
              <a:t>(DHHS, 2022)</a:t>
            </a:r>
            <a:endParaRPr lang="en-US" sz="2800" dirty="0"/>
          </a:p>
          <a:p>
            <a:pPr lvl="1"/>
            <a:r>
              <a:rPr lang="en-US" sz="2400" dirty="0"/>
              <a:t>Exacerbated already existing disparities </a:t>
            </a:r>
          </a:p>
        </p:txBody>
      </p:sp>
    </p:spTree>
    <p:extLst>
      <p:ext uri="{BB962C8B-B14F-4D97-AF65-F5344CB8AC3E}">
        <p14:creationId xmlns:p14="http://schemas.microsoft.com/office/powerpoint/2010/main" val="1038884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789D7-0725-0CA4-DA4C-0395A18E0DCB}"/>
              </a:ext>
            </a:extLst>
          </p:cNvPr>
          <p:cNvSpPr>
            <a:spLocks noGrp="1"/>
          </p:cNvSpPr>
          <p:nvPr>
            <p:ph type="title"/>
          </p:nvPr>
        </p:nvSpPr>
        <p:spPr/>
        <p:txBody>
          <a:bodyPr/>
          <a:lstStyle/>
          <a:p>
            <a:r>
              <a:rPr lang="en-US" dirty="0"/>
              <a:t>Future Work</a:t>
            </a:r>
          </a:p>
        </p:txBody>
      </p:sp>
      <p:sp>
        <p:nvSpPr>
          <p:cNvPr id="3" name="Content Placeholder 2">
            <a:extLst>
              <a:ext uri="{FF2B5EF4-FFF2-40B4-BE49-F238E27FC236}">
                <a16:creationId xmlns:a16="http://schemas.microsoft.com/office/drawing/2014/main" id="{E1A2D35A-9738-5B16-1067-59C264991A97}"/>
              </a:ext>
            </a:extLst>
          </p:cNvPr>
          <p:cNvSpPr>
            <a:spLocks noGrp="1"/>
          </p:cNvSpPr>
          <p:nvPr>
            <p:ph idx="1"/>
          </p:nvPr>
        </p:nvSpPr>
        <p:spPr>
          <a:xfrm>
            <a:off x="581192" y="2386013"/>
            <a:ext cx="11029615" cy="3871912"/>
          </a:xfrm>
        </p:spPr>
        <p:txBody>
          <a:bodyPr>
            <a:normAutofit/>
          </a:bodyPr>
          <a:lstStyle/>
          <a:p>
            <a:r>
              <a:rPr lang="en-US" sz="2800" dirty="0"/>
              <a:t>Assess health disparities by occupation </a:t>
            </a:r>
          </a:p>
          <a:p>
            <a:r>
              <a:rPr lang="en-US" sz="2800" dirty="0"/>
              <a:t>Multivariable Regression analysis </a:t>
            </a:r>
          </a:p>
          <a:p>
            <a:pPr lvl="1"/>
            <a:r>
              <a:rPr lang="en-US" sz="2400" dirty="0"/>
              <a:t>Could Industry/Occupation be an indicator for social determinants of health challenges?</a:t>
            </a:r>
          </a:p>
          <a:p>
            <a:r>
              <a:rPr lang="en-US" sz="2800" dirty="0"/>
              <a:t>Assess alternative raking procedures</a:t>
            </a:r>
          </a:p>
          <a:p>
            <a:r>
              <a:rPr lang="en-US" sz="2800" dirty="0"/>
              <a:t>Add 2021 I/O data</a:t>
            </a:r>
          </a:p>
          <a:p>
            <a:endParaRPr lang="en-US" sz="2800" dirty="0"/>
          </a:p>
        </p:txBody>
      </p:sp>
    </p:spTree>
    <p:extLst>
      <p:ext uri="{BB962C8B-B14F-4D97-AF65-F5344CB8AC3E}">
        <p14:creationId xmlns:p14="http://schemas.microsoft.com/office/powerpoint/2010/main" val="602420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7B239-35C0-A32B-6EA2-92E3616986A4}"/>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F188CD6C-E07F-59C0-BBE1-1981C2CB252B}"/>
              </a:ext>
            </a:extLst>
          </p:cNvPr>
          <p:cNvSpPr>
            <a:spLocks noGrp="1"/>
          </p:cNvSpPr>
          <p:nvPr>
            <p:ph idx="1"/>
          </p:nvPr>
        </p:nvSpPr>
        <p:spPr>
          <a:xfrm>
            <a:off x="581192" y="2180496"/>
            <a:ext cx="11029615" cy="3975348"/>
          </a:xfrm>
        </p:spPr>
        <p:txBody>
          <a:bodyPr>
            <a:normAutofit/>
          </a:bodyPr>
          <a:lstStyle/>
          <a:p>
            <a:r>
              <a:rPr lang="en-US" sz="2800" dirty="0"/>
              <a:t>Economic instability and lack of healthcare coverage were barriers to healthcare access for AFS workers </a:t>
            </a:r>
          </a:p>
          <a:p>
            <a:r>
              <a:rPr lang="en-US" sz="2800" dirty="0"/>
              <a:t>Lack of health insurance was a barrier to healthcare access for multiple other industries </a:t>
            </a:r>
          </a:p>
          <a:p>
            <a:r>
              <a:rPr lang="en-US" sz="2800" dirty="0"/>
              <a:t>The Industry and Occupation module of BRFSS can guide approaches to achieving health equity for vulnerable populations</a:t>
            </a:r>
          </a:p>
        </p:txBody>
      </p:sp>
    </p:spTree>
    <p:extLst>
      <p:ext uri="{BB962C8B-B14F-4D97-AF65-F5344CB8AC3E}">
        <p14:creationId xmlns:p14="http://schemas.microsoft.com/office/powerpoint/2010/main" val="1855530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3B24B-0B92-3548-FB40-441483DA2520}"/>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6BEBFD3B-F1BC-0067-7D67-81DB9D2FB570}"/>
              </a:ext>
            </a:extLst>
          </p:cNvPr>
          <p:cNvSpPr>
            <a:spLocks noGrp="1"/>
          </p:cNvSpPr>
          <p:nvPr>
            <p:ph idx="1"/>
          </p:nvPr>
        </p:nvSpPr>
        <p:spPr/>
        <p:txBody>
          <a:bodyPr>
            <a:normAutofit/>
          </a:bodyPr>
          <a:lstStyle/>
          <a:p>
            <a:pPr marL="0" indent="0">
              <a:buNone/>
            </a:pPr>
            <a:r>
              <a:rPr lang="en-US" sz="2400" dirty="0"/>
              <a:t>Contact Information: </a:t>
            </a:r>
          </a:p>
          <a:p>
            <a:pPr marL="0" indent="0">
              <a:buNone/>
            </a:pPr>
            <a:r>
              <a:rPr lang="en-US" sz="2400" dirty="0"/>
              <a:t>Email: </a:t>
            </a:r>
            <a:r>
              <a:rPr lang="en-US" sz="2400" dirty="0">
                <a:hlinkClick r:id="rId2"/>
              </a:rPr>
              <a:t>mcerpa2@uic.edu</a:t>
            </a:r>
            <a:endParaRPr lang="en-US" sz="2400" dirty="0"/>
          </a:p>
          <a:p>
            <a:pPr marL="0" indent="0">
              <a:buNone/>
            </a:pPr>
            <a:endParaRPr lang="en-US" sz="2400" dirty="0"/>
          </a:p>
          <a:p>
            <a:pPr marL="0" indent="0">
              <a:buNone/>
            </a:pPr>
            <a:r>
              <a:rPr lang="en-US" sz="2400" dirty="0"/>
              <a:t>Additional findings available in full report</a:t>
            </a:r>
          </a:p>
          <a:p>
            <a:pPr marL="0" indent="0">
              <a:buNone/>
            </a:pPr>
            <a:r>
              <a:rPr lang="en-US" sz="2400" dirty="0"/>
              <a:t>- IL Department of Public Health will release the report in upcoming months </a:t>
            </a:r>
          </a:p>
        </p:txBody>
      </p:sp>
    </p:spTree>
    <p:extLst>
      <p:ext uri="{BB962C8B-B14F-4D97-AF65-F5344CB8AC3E}">
        <p14:creationId xmlns:p14="http://schemas.microsoft.com/office/powerpoint/2010/main" val="1975941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5280-2182-2109-16B2-5D0FA57CC51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D65142A-614D-253C-4284-BC0EBDF5AD50}"/>
              </a:ext>
            </a:extLst>
          </p:cNvPr>
          <p:cNvSpPr>
            <a:spLocks noGrp="1"/>
          </p:cNvSpPr>
          <p:nvPr>
            <p:ph idx="1"/>
          </p:nvPr>
        </p:nvSpPr>
        <p:spPr>
          <a:xfrm>
            <a:off x="581192" y="1857375"/>
            <a:ext cx="11029615" cy="4810125"/>
          </a:xfrm>
        </p:spPr>
        <p:txBody>
          <a:bodyPr>
            <a:normAutofit fontScale="92500" lnSpcReduction="10000"/>
          </a:bodyPr>
          <a:lstStyle/>
          <a:p>
            <a:pPr>
              <a:lnSpc>
                <a:spcPct val="110000"/>
              </a:lnSpc>
              <a:spcAft>
                <a:spcPts val="0"/>
              </a:spcAft>
            </a:pPr>
            <a:r>
              <a:rPr lang="en-US" dirty="0"/>
              <a:t>Berkman, L. F., </a:t>
            </a:r>
            <a:r>
              <a:rPr lang="en-US" dirty="0" err="1"/>
              <a:t>Kawachi</a:t>
            </a:r>
            <a:r>
              <a:rPr lang="en-US" dirty="0"/>
              <a:t>, I., &amp; Theorell, T. (2014). Working conditions and health. In </a:t>
            </a:r>
            <a:r>
              <a:rPr lang="en-US" i="1" dirty="0"/>
              <a:t>Social Epidemiology </a:t>
            </a:r>
            <a:r>
              <a:rPr lang="en-US" dirty="0"/>
              <a:t>(pp. 153–181). Open University Press.</a:t>
            </a:r>
          </a:p>
          <a:p>
            <a:pPr>
              <a:lnSpc>
                <a:spcPct val="110000"/>
              </a:lnSpc>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Bureau of Labor Statistics. Illinois Economy at a Glance, July 2021.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https://www.bls.gov/eag/eag.il.htm</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10000"/>
              </a:lnSpc>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Bureau of Labor Statistics. A profile for the working poor, 2019.  Report 1093, May 2021.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https://www.bls.gov/opub/reports/working-poor/2019/home.htm#BLStable_2021_4_21_14_25_footnotes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Centers for Disease Control (CDC). 2023. Behavioral Risk Factor Surveillance System.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https://www.cdc.gov/brfss/index.html</a:t>
            </a:r>
            <a:endPar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10000"/>
              </a:lnSpc>
              <a:spcBef>
                <a:spcPts val="0"/>
              </a:spcBef>
              <a:spcAft>
                <a:spcPts val="0"/>
              </a:spcAft>
            </a:pPr>
            <a:r>
              <a:rPr lang="en-US" kern="100" dirty="0">
                <a:latin typeface="Aptos" panose="020B0004020202020204" pitchFamily="34" charset="0"/>
                <a:ea typeface="Times New Roman" panose="02020603050405020304" pitchFamily="18" charset="0"/>
                <a:cs typeface="Times New Roman" panose="02020603050405020304" pitchFamily="18" charset="0"/>
              </a:rPr>
              <a:t>Dept. of Health and Human Services. </a:t>
            </a:r>
            <a:r>
              <a:rPr lang="en-US" sz="1800" i="1" kern="100" dirty="0">
                <a:effectLst/>
                <a:latin typeface="Aptos" panose="020B0004020202020204" pitchFamily="34" charset="0"/>
                <a:ea typeface="Times New Roman" panose="02020603050405020304" pitchFamily="18" charset="0"/>
                <a:cs typeface="Times New Roman" panose="02020603050405020304" pitchFamily="18" charset="0"/>
              </a:rPr>
              <a:t>Employment - Healthy People 2030 | </a:t>
            </a:r>
            <a:r>
              <a:rPr lang="en-US" sz="1800" i="1" kern="100" dirty="0" err="1">
                <a:effectLst/>
                <a:latin typeface="Aptos" panose="020B0004020202020204" pitchFamily="34" charset="0"/>
                <a:ea typeface="Times New Roman" panose="02020603050405020304" pitchFamily="18" charset="0"/>
                <a:cs typeface="Times New Roman" panose="02020603050405020304" pitchFamily="18" charset="0"/>
              </a:rPr>
              <a:t>health.gov</a:t>
            </a:r>
            <a:r>
              <a:rPr lang="en-US" sz="1800" kern="100" dirty="0">
                <a:effectLst/>
                <a:latin typeface="Aptos" panose="020B0004020202020204" pitchFamily="34" charset="0"/>
                <a:ea typeface="Times New Roman" panose="02020603050405020304" pitchFamily="18" charset="0"/>
                <a:cs typeface="Times New Roman" panose="02020603050405020304" pitchFamily="18" charset="0"/>
              </a:rPr>
              <a:t>. (2022). Retrieved April 6,  	2024, from </a:t>
            </a:r>
            <a:r>
              <a:rPr lang="en-US" sz="1800" kern="100" dirty="0">
                <a:effectLst/>
                <a:latin typeface="Aptos" panose="020B0004020202020204" pitchFamily="34" charset="0"/>
                <a:ea typeface="Times New Roman" panose="02020603050405020304" pitchFamily="18" charset="0"/>
                <a:cs typeface="Times New Roman" panose="02020603050405020304" pitchFamily="18" charset="0"/>
                <a:hlinkClick r:id="rId5"/>
              </a:rPr>
              <a:t>https://health.gov/healthypeople/priority-areas/social-determinants-health/literature</a:t>
            </a:r>
            <a:r>
              <a:rPr lang="en-US" kern="100" dirty="0">
                <a:latin typeface="Aptos" panose="020B0004020202020204" pitchFamily="34" charset="0"/>
                <a:ea typeface="Times New Roman" panose="02020603050405020304" pitchFamily="18" charset="0"/>
                <a:cs typeface="Times New Roman" panose="02020603050405020304" pitchFamily="18" charset="0"/>
                <a:hlinkClick r:id="rId5"/>
              </a:rPr>
              <a:t>-	</a:t>
            </a:r>
            <a:r>
              <a:rPr lang="en-US" sz="1800" kern="100" dirty="0">
                <a:effectLst/>
                <a:latin typeface="Aptos" panose="020B0004020202020204" pitchFamily="34" charset="0"/>
                <a:ea typeface="Times New Roman" panose="02020603050405020304" pitchFamily="18" charset="0"/>
                <a:cs typeface="Times New Roman" panose="02020603050405020304" pitchFamily="18" charset="0"/>
                <a:hlinkClick r:id="rId5"/>
              </a:rPr>
              <a:t>summaries/employment</a:t>
            </a:r>
            <a:r>
              <a:rPr lang="en-US" sz="1800" kern="1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Kolko, J., 2016. ‘Normal America’ Is Not A Small Town Of White People. ABC News, Five-Thirty Eight.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https://fivethirtyeight.com/features/normal-america-is-not-a-small-town-of-white-people/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US Census Bureau. Illinois Quick Facts. 2020. </a:t>
            </a:r>
            <a:r>
              <a:rPr lang="en-US"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https://www.census.gov/quickfacts/IL</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US Census Bureau. Statistical Abstract of the United States: 2012. 	https://</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www.census.gov</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/library/publications/2011/compendia/</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statab</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/131ed.html. Last accessed June 23, 	2020a.</a:t>
            </a:r>
          </a:p>
          <a:p>
            <a:pPr marL="0" marR="0">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US Census Bureau. American Community Survey, Ranking Tables.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hlinkClick r:id="rId8"/>
              </a:rPr>
              <a:t>https://www.census.gov/acs/www/data/data-tables-	and-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tools/ranking-tables/. Last accessed May 30, 2023.</a:t>
            </a:r>
          </a:p>
        </p:txBody>
      </p:sp>
    </p:spTree>
    <p:extLst>
      <p:ext uri="{BB962C8B-B14F-4D97-AF65-F5344CB8AC3E}">
        <p14:creationId xmlns:p14="http://schemas.microsoft.com/office/powerpoint/2010/main" val="2014881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7BD59-380D-7EE7-D330-8B6E40C0A84C}"/>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34390C1-50BF-512C-BE2B-C1E8D79B6192}"/>
              </a:ext>
            </a:extLst>
          </p:cNvPr>
          <p:cNvSpPr>
            <a:spLocks noGrp="1"/>
          </p:cNvSpPr>
          <p:nvPr>
            <p:ph idx="1"/>
          </p:nvPr>
        </p:nvSpPr>
        <p:spPr>
          <a:xfrm>
            <a:off x="711201" y="2104570"/>
            <a:ext cx="5846246" cy="5093237"/>
          </a:xfrm>
        </p:spPr>
        <p:txBody>
          <a:bodyPr>
            <a:normAutofit/>
          </a:bodyPr>
          <a:lstStyle/>
          <a:p>
            <a:r>
              <a:rPr lang="en-US" sz="3200" dirty="0"/>
              <a:t>Social Determinants of Health (</a:t>
            </a:r>
            <a:r>
              <a:rPr lang="en-US" sz="3200" b="1" dirty="0" err="1"/>
              <a:t>SDoH</a:t>
            </a:r>
            <a:r>
              <a:rPr lang="en-US" sz="3200" dirty="0"/>
              <a:t>) influence health disparities and health inequities </a:t>
            </a:r>
            <a:r>
              <a:rPr lang="en-US" dirty="0"/>
              <a:t>(DHHS, 2022)</a:t>
            </a:r>
            <a:endParaRPr lang="en-US" sz="2400" dirty="0"/>
          </a:p>
          <a:p>
            <a:r>
              <a:rPr lang="en-US" sz="3200" dirty="0"/>
              <a:t>Economic stability </a:t>
            </a:r>
          </a:p>
          <a:p>
            <a:pPr lvl="1"/>
            <a:r>
              <a:rPr lang="en-US" sz="2800" b="1" dirty="0"/>
              <a:t>Employment</a:t>
            </a:r>
          </a:p>
          <a:p>
            <a:pPr lvl="1"/>
            <a:r>
              <a:rPr lang="en-US" sz="2800" dirty="0"/>
              <a:t>Food &amp; housing insecurity</a:t>
            </a:r>
          </a:p>
          <a:p>
            <a:pPr lvl="1"/>
            <a:r>
              <a:rPr lang="en-US" sz="2800" dirty="0"/>
              <a:t>Poverty</a:t>
            </a:r>
          </a:p>
          <a:p>
            <a:endParaRPr lang="en-US" sz="3200" dirty="0"/>
          </a:p>
        </p:txBody>
      </p:sp>
      <p:pic>
        <p:nvPicPr>
          <p:cNvPr id="4" name="Picture 3">
            <a:extLst>
              <a:ext uri="{FF2B5EF4-FFF2-40B4-BE49-F238E27FC236}">
                <a16:creationId xmlns:a16="http://schemas.microsoft.com/office/drawing/2014/main" id="{E4976549-0EC4-6E9C-AC88-DDC7AB380C87}"/>
              </a:ext>
            </a:extLst>
          </p:cNvPr>
          <p:cNvPicPr>
            <a:picLocks noChangeAspect="1"/>
          </p:cNvPicPr>
          <p:nvPr/>
        </p:nvPicPr>
        <p:blipFill>
          <a:blip r:embed="rId3"/>
          <a:stretch>
            <a:fillRect/>
          </a:stretch>
        </p:blipFill>
        <p:spPr>
          <a:xfrm>
            <a:off x="7093855" y="1976238"/>
            <a:ext cx="4227287" cy="4645370"/>
          </a:xfrm>
          <a:prstGeom prst="rect">
            <a:avLst/>
          </a:prstGeom>
          <a:ln w="19050">
            <a:solidFill>
              <a:schemeClr val="accent1"/>
            </a:solidFill>
          </a:ln>
        </p:spPr>
      </p:pic>
    </p:spTree>
    <p:extLst>
      <p:ext uri="{BB962C8B-B14F-4D97-AF65-F5344CB8AC3E}">
        <p14:creationId xmlns:p14="http://schemas.microsoft.com/office/powerpoint/2010/main" val="417432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8EA78-A700-6AF8-D15A-A9F7B657909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910C08D3-70F2-434F-17E0-7A414EB49658}"/>
              </a:ext>
            </a:extLst>
          </p:cNvPr>
          <p:cNvSpPr>
            <a:spLocks noGrp="1"/>
          </p:cNvSpPr>
          <p:nvPr>
            <p:ph idx="1"/>
          </p:nvPr>
        </p:nvSpPr>
        <p:spPr>
          <a:xfrm>
            <a:off x="581192" y="1715956"/>
            <a:ext cx="11029616" cy="5014686"/>
          </a:xfrm>
        </p:spPr>
        <p:txBody>
          <a:bodyPr>
            <a:normAutofit/>
          </a:bodyPr>
          <a:lstStyle/>
          <a:p>
            <a:r>
              <a:rPr lang="en-US" sz="2800" dirty="0"/>
              <a:t>Illinois is 6</a:t>
            </a:r>
            <a:r>
              <a:rPr lang="en-US" sz="2800" baseline="30000" dirty="0"/>
              <a:t>th</a:t>
            </a:r>
            <a:r>
              <a:rPr lang="en-US" sz="2800" dirty="0"/>
              <a:t> </a:t>
            </a:r>
            <a:r>
              <a:rPr lang="en-US" sz="2800" b="1" dirty="0"/>
              <a:t>largest</a:t>
            </a:r>
            <a:r>
              <a:rPr lang="en-US" sz="2800" dirty="0"/>
              <a:t> state </a:t>
            </a:r>
          </a:p>
          <a:p>
            <a:r>
              <a:rPr lang="en-US" sz="2800" dirty="0"/>
              <a:t>Diverse population representative of overall U.S. population </a:t>
            </a:r>
            <a:r>
              <a:rPr lang="en-US" dirty="0"/>
              <a:t>(Kolko, 2016; USCB, 2021)</a:t>
            </a:r>
            <a:endParaRPr lang="en-US" sz="2800" dirty="0"/>
          </a:p>
          <a:p>
            <a:r>
              <a:rPr lang="en-US" sz="2800" dirty="0"/>
              <a:t>Robust employment across multiple </a:t>
            </a:r>
            <a:r>
              <a:rPr lang="en-US" sz="2800" b="1" dirty="0"/>
              <a:t>high-risk industries </a:t>
            </a:r>
            <a:r>
              <a:rPr lang="en-US" dirty="0"/>
              <a:t>(BLS, 2021)</a:t>
            </a:r>
            <a:endParaRPr lang="en-US" sz="2800" dirty="0"/>
          </a:p>
          <a:p>
            <a:pPr lvl="1"/>
            <a:r>
              <a:rPr lang="en-US" sz="2400" dirty="0"/>
              <a:t>Transportation &amp; Warehousing, Utilities, Manufacturing, and Construction</a:t>
            </a:r>
          </a:p>
          <a:p>
            <a:r>
              <a:rPr lang="en-US" sz="2800" dirty="0"/>
              <a:t>Over 20% of the workforce is employed in </a:t>
            </a:r>
            <a:r>
              <a:rPr lang="en-US" sz="2800" b="1" dirty="0"/>
              <a:t>high-risk occupations </a:t>
            </a:r>
          </a:p>
          <a:p>
            <a:pPr lvl="1"/>
            <a:r>
              <a:rPr lang="en-US" sz="2400" dirty="0"/>
              <a:t>11.3% employed in high morbidity occupations and high mortality industries </a:t>
            </a:r>
            <a:r>
              <a:rPr lang="en-US" sz="1800" dirty="0"/>
              <a:t>(NIOSH)</a:t>
            </a:r>
            <a:endParaRPr lang="en-US" sz="2400" dirty="0"/>
          </a:p>
        </p:txBody>
      </p:sp>
    </p:spTree>
    <p:extLst>
      <p:ext uri="{BB962C8B-B14F-4D97-AF65-F5344CB8AC3E}">
        <p14:creationId xmlns:p14="http://schemas.microsoft.com/office/powerpoint/2010/main" val="427385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A449D-751D-0E89-0D4E-898E040593BA}"/>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401AF6D8-AF2D-04F4-5A7A-B713DC4EC361}"/>
              </a:ext>
            </a:extLst>
          </p:cNvPr>
          <p:cNvSpPr>
            <a:spLocks noGrp="1"/>
          </p:cNvSpPr>
          <p:nvPr>
            <p:ph idx="1"/>
          </p:nvPr>
        </p:nvSpPr>
        <p:spPr/>
        <p:txBody>
          <a:bodyPr>
            <a:normAutofit/>
          </a:bodyPr>
          <a:lstStyle/>
          <a:p>
            <a:pPr marL="0" indent="0">
              <a:buNone/>
            </a:pPr>
            <a:r>
              <a:rPr lang="en-US" sz="4000" dirty="0"/>
              <a:t>Estimate the </a:t>
            </a:r>
            <a:r>
              <a:rPr lang="en-US" sz="4000" b="1" dirty="0"/>
              <a:t>prevalence</a:t>
            </a:r>
            <a:r>
              <a:rPr lang="en-US" sz="4000" dirty="0"/>
              <a:t> of inadequate healthcare access indicators in the Illinois workforce by industry using the Behavioral Risk Factor Surveillance System </a:t>
            </a:r>
          </a:p>
        </p:txBody>
      </p:sp>
    </p:spTree>
    <p:extLst>
      <p:ext uri="{BB962C8B-B14F-4D97-AF65-F5344CB8AC3E}">
        <p14:creationId xmlns:p14="http://schemas.microsoft.com/office/powerpoint/2010/main" val="187245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272D-E3B7-3BD8-2818-382E5AABA22C}"/>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AD2CC640-A742-E9EE-7368-BF921A2CDA29}"/>
              </a:ext>
            </a:extLst>
          </p:cNvPr>
          <p:cNvSpPr>
            <a:spLocks noGrp="1"/>
          </p:cNvSpPr>
          <p:nvPr>
            <p:ph idx="1"/>
          </p:nvPr>
        </p:nvSpPr>
        <p:spPr>
          <a:xfrm>
            <a:off x="581192" y="2028825"/>
            <a:ext cx="11029615" cy="4127019"/>
          </a:xfrm>
        </p:spPr>
        <p:txBody>
          <a:bodyPr>
            <a:normAutofit/>
          </a:bodyPr>
          <a:lstStyle/>
          <a:p>
            <a:pPr marL="514350" indent="-514350">
              <a:buAutoNum type="arabicParenBoth"/>
            </a:pPr>
            <a:r>
              <a:rPr lang="en-US" sz="3600" dirty="0"/>
              <a:t>Examine work as a </a:t>
            </a:r>
            <a:r>
              <a:rPr lang="en-US" sz="3600" b="1" dirty="0"/>
              <a:t>determinant of access </a:t>
            </a:r>
            <a:r>
              <a:rPr lang="en-US" sz="3600" dirty="0"/>
              <a:t>to healthcare in the BRFSS </a:t>
            </a:r>
          </a:p>
          <a:p>
            <a:pPr marL="514350" indent="-514350">
              <a:buAutoNum type="arabicParenBoth"/>
            </a:pPr>
            <a:r>
              <a:rPr lang="en-US" sz="3600" dirty="0"/>
              <a:t>Understand the </a:t>
            </a:r>
            <a:r>
              <a:rPr lang="en-US" sz="3600" b="1" dirty="0"/>
              <a:t>utility and value </a:t>
            </a:r>
            <a:r>
              <a:rPr lang="en-US" sz="3600" dirty="0"/>
              <a:t>of including the Industry and Occupation Optional BRFSS Module </a:t>
            </a:r>
          </a:p>
        </p:txBody>
      </p:sp>
    </p:spTree>
    <p:extLst>
      <p:ext uri="{BB962C8B-B14F-4D97-AF65-F5344CB8AC3E}">
        <p14:creationId xmlns:p14="http://schemas.microsoft.com/office/powerpoint/2010/main" val="45932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15A73-9C4E-2ADD-B0BD-6E20E946C571}"/>
              </a:ext>
            </a:extLst>
          </p:cNvPr>
          <p:cNvSpPr>
            <a:spLocks noGrp="1"/>
          </p:cNvSpPr>
          <p:nvPr>
            <p:ph type="title"/>
          </p:nvPr>
        </p:nvSpPr>
        <p:spPr/>
        <p:txBody>
          <a:bodyPr/>
          <a:lstStyle/>
          <a:p>
            <a:r>
              <a:rPr lang="en-US" dirty="0"/>
              <a:t>Methods – Survey Design </a:t>
            </a:r>
          </a:p>
        </p:txBody>
      </p:sp>
      <p:sp>
        <p:nvSpPr>
          <p:cNvPr id="3" name="Content Placeholder 2">
            <a:extLst>
              <a:ext uri="{FF2B5EF4-FFF2-40B4-BE49-F238E27FC236}">
                <a16:creationId xmlns:a16="http://schemas.microsoft.com/office/drawing/2014/main" id="{65915498-10DC-8E2A-8B72-4630B3C2C11B}"/>
              </a:ext>
            </a:extLst>
          </p:cNvPr>
          <p:cNvSpPr>
            <a:spLocks noGrp="1"/>
          </p:cNvSpPr>
          <p:nvPr>
            <p:ph idx="1"/>
          </p:nvPr>
        </p:nvSpPr>
        <p:spPr>
          <a:xfrm>
            <a:off x="371475" y="1828800"/>
            <a:ext cx="11501438" cy="5029200"/>
          </a:xfrm>
        </p:spPr>
        <p:txBody>
          <a:bodyPr>
            <a:normAutofit fontScale="92500" lnSpcReduction="10000"/>
          </a:bodyPr>
          <a:lstStyle/>
          <a:p>
            <a:r>
              <a:rPr lang="en-US" sz="2600" dirty="0"/>
              <a:t>Cross-sectional, national, random-digit-dialing health survey</a:t>
            </a:r>
          </a:p>
          <a:p>
            <a:pPr lvl="1"/>
            <a:r>
              <a:rPr lang="en-US" sz="2400" dirty="0"/>
              <a:t>Designed to collect information on </a:t>
            </a:r>
            <a:r>
              <a:rPr lang="en-US" sz="2400" b="1" dirty="0"/>
              <a:t>health behaviors and health outcomes</a:t>
            </a:r>
            <a:r>
              <a:rPr lang="en-US" sz="2400" dirty="0"/>
              <a:t> from a representative sample of the U.S. </a:t>
            </a:r>
            <a:r>
              <a:rPr lang="en-US" sz="1500" dirty="0"/>
              <a:t>(CDC, 2023)</a:t>
            </a:r>
          </a:p>
          <a:p>
            <a:pPr lvl="1"/>
            <a:r>
              <a:rPr lang="en-US" sz="2400" dirty="0"/>
              <a:t>15 core standardized sections </a:t>
            </a:r>
          </a:p>
          <a:p>
            <a:r>
              <a:rPr lang="en-US" sz="2800" dirty="0"/>
              <a:t>Illinois Department of Public Health administers multiple optional modules</a:t>
            </a:r>
          </a:p>
          <a:p>
            <a:pPr lvl="1"/>
            <a:r>
              <a:rPr lang="en-US" sz="2600" dirty="0"/>
              <a:t>Sexual orientation and gender identity </a:t>
            </a:r>
          </a:p>
          <a:p>
            <a:pPr lvl="1"/>
            <a:r>
              <a:rPr lang="en-US" sz="2600" dirty="0"/>
              <a:t>Marijuana use </a:t>
            </a:r>
          </a:p>
          <a:p>
            <a:pPr lvl="1"/>
            <a:r>
              <a:rPr lang="en-US" sz="2600" dirty="0"/>
              <a:t>E-cigarette use</a:t>
            </a:r>
          </a:p>
          <a:p>
            <a:r>
              <a:rPr lang="en-US" sz="2800" dirty="0"/>
              <a:t>Optional </a:t>
            </a:r>
            <a:r>
              <a:rPr lang="en-US" sz="2800" b="1" dirty="0"/>
              <a:t>Industry/Occupation </a:t>
            </a:r>
            <a:r>
              <a:rPr lang="en-US" sz="2800" dirty="0"/>
              <a:t>(I/O) module asks respondents their industry and occupation</a:t>
            </a:r>
          </a:p>
          <a:p>
            <a:pPr lvl="1"/>
            <a:r>
              <a:rPr lang="en-US" sz="2400" dirty="0"/>
              <a:t>Illinois has included I/O module since 2015</a:t>
            </a:r>
          </a:p>
        </p:txBody>
      </p:sp>
    </p:spTree>
    <p:extLst>
      <p:ext uri="{BB962C8B-B14F-4D97-AF65-F5344CB8AC3E}">
        <p14:creationId xmlns:p14="http://schemas.microsoft.com/office/powerpoint/2010/main" val="2445708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C6E68-EFC8-740F-9181-A40EE124FE02}"/>
              </a:ext>
            </a:extLst>
          </p:cNvPr>
          <p:cNvSpPr>
            <a:spLocks noGrp="1"/>
          </p:cNvSpPr>
          <p:nvPr>
            <p:ph type="title"/>
          </p:nvPr>
        </p:nvSpPr>
        <p:spPr/>
        <p:txBody>
          <a:bodyPr/>
          <a:lstStyle/>
          <a:p>
            <a:r>
              <a:rPr lang="en-US" dirty="0"/>
              <a:t>Methods – Industry Categorization</a:t>
            </a:r>
          </a:p>
        </p:txBody>
      </p:sp>
      <p:sp>
        <p:nvSpPr>
          <p:cNvPr id="3" name="Content Placeholder 2">
            <a:extLst>
              <a:ext uri="{FF2B5EF4-FFF2-40B4-BE49-F238E27FC236}">
                <a16:creationId xmlns:a16="http://schemas.microsoft.com/office/drawing/2014/main" id="{691A6A1B-03EE-04CC-8039-30D54F1744F7}"/>
              </a:ext>
            </a:extLst>
          </p:cNvPr>
          <p:cNvSpPr>
            <a:spLocks noGrp="1"/>
          </p:cNvSpPr>
          <p:nvPr>
            <p:ph idx="1"/>
          </p:nvPr>
        </p:nvSpPr>
        <p:spPr>
          <a:xfrm>
            <a:off x="696687" y="1901371"/>
            <a:ext cx="11171128" cy="4956629"/>
          </a:xfrm>
        </p:spPr>
        <p:txBody>
          <a:bodyPr>
            <a:normAutofit fontScale="92500" lnSpcReduction="10000"/>
          </a:bodyPr>
          <a:lstStyle/>
          <a:p>
            <a:r>
              <a:rPr lang="en-US" sz="2400" dirty="0"/>
              <a:t>All BRFSS respondents asked about their </a:t>
            </a:r>
            <a:r>
              <a:rPr lang="en-US" sz="2400" b="1" dirty="0"/>
              <a:t>employment status</a:t>
            </a:r>
          </a:p>
          <a:p>
            <a:r>
              <a:rPr lang="en-US" sz="2400" dirty="0"/>
              <a:t>Those who answered they were “currently employed for wages, self-employed, or out of work for less than one year” were later asked their:</a:t>
            </a:r>
          </a:p>
          <a:p>
            <a:pPr lvl="1"/>
            <a:r>
              <a:rPr lang="en-US" sz="2000" b="1" dirty="0"/>
              <a:t>Industry</a:t>
            </a:r>
            <a:r>
              <a:rPr lang="en-US" sz="2000" dirty="0"/>
              <a:t>: “what kind of business or industry do you work in?”</a:t>
            </a:r>
          </a:p>
          <a:p>
            <a:pPr lvl="1"/>
            <a:r>
              <a:rPr lang="en-US" sz="2000" b="1" dirty="0"/>
              <a:t>Occupation</a:t>
            </a:r>
            <a:r>
              <a:rPr lang="en-US" sz="2000" dirty="0"/>
              <a:t>: “what kind of work do you do?” </a:t>
            </a:r>
          </a:p>
          <a:p>
            <a:r>
              <a:rPr lang="en-US" sz="2400" dirty="0"/>
              <a:t>Answers assigned Census Industry Codes (CIC) </a:t>
            </a:r>
          </a:p>
          <a:p>
            <a:pPr lvl="1"/>
            <a:r>
              <a:rPr lang="en-US" sz="2000" dirty="0"/>
              <a:t>National Institute for Occupational Safety and Health (NIOSH) Industry and Occupation Computerized Coding System (NIOCCS) </a:t>
            </a:r>
          </a:p>
          <a:p>
            <a:r>
              <a:rPr lang="en-US" sz="2400" dirty="0"/>
              <a:t>Responses NIOCCS is unable to code were then coded manually if possible</a:t>
            </a:r>
          </a:p>
          <a:p>
            <a:r>
              <a:rPr lang="en-US" sz="2400" dirty="0"/>
              <a:t>Two-digit National Health Interview Survey (NHIS) codes </a:t>
            </a:r>
          </a:p>
          <a:p>
            <a:pPr lvl="1"/>
            <a:r>
              <a:rPr lang="en-US" sz="2000" dirty="0"/>
              <a:t>Broader groupings of CIC  </a:t>
            </a:r>
          </a:p>
          <a:p>
            <a:pPr lvl="1"/>
            <a:r>
              <a:rPr lang="en-US" sz="2000" b="1" dirty="0"/>
              <a:t>20 industry groups </a:t>
            </a:r>
            <a:r>
              <a:rPr lang="en-US" sz="2000" dirty="0"/>
              <a:t>were used for final analysis categorization</a:t>
            </a:r>
          </a:p>
        </p:txBody>
      </p:sp>
    </p:spTree>
    <p:extLst>
      <p:ext uri="{BB962C8B-B14F-4D97-AF65-F5344CB8AC3E}">
        <p14:creationId xmlns:p14="http://schemas.microsoft.com/office/powerpoint/2010/main" val="709158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3770-80AA-D604-9E58-35D8D277D9C6}"/>
              </a:ext>
            </a:extLst>
          </p:cNvPr>
          <p:cNvSpPr>
            <a:spLocks noGrp="1"/>
          </p:cNvSpPr>
          <p:nvPr>
            <p:ph type="title"/>
          </p:nvPr>
        </p:nvSpPr>
        <p:spPr/>
        <p:txBody>
          <a:bodyPr/>
          <a:lstStyle/>
          <a:p>
            <a:r>
              <a:rPr lang="en-US" dirty="0"/>
              <a:t>Methods – Statistical Analysis</a:t>
            </a:r>
          </a:p>
        </p:txBody>
      </p:sp>
      <p:sp>
        <p:nvSpPr>
          <p:cNvPr id="3" name="Content Placeholder 2">
            <a:extLst>
              <a:ext uri="{FF2B5EF4-FFF2-40B4-BE49-F238E27FC236}">
                <a16:creationId xmlns:a16="http://schemas.microsoft.com/office/drawing/2014/main" id="{5A3A8900-3D01-3B56-8BA7-A19265188F95}"/>
              </a:ext>
            </a:extLst>
          </p:cNvPr>
          <p:cNvSpPr>
            <a:spLocks noGrp="1"/>
          </p:cNvSpPr>
          <p:nvPr>
            <p:ph idx="1"/>
          </p:nvPr>
        </p:nvSpPr>
        <p:spPr>
          <a:xfrm>
            <a:off x="838199" y="1828800"/>
            <a:ext cx="10918371" cy="5029200"/>
          </a:xfrm>
        </p:spPr>
        <p:txBody>
          <a:bodyPr>
            <a:normAutofit/>
          </a:bodyPr>
          <a:lstStyle/>
          <a:p>
            <a:r>
              <a:rPr lang="en-US" sz="2400" dirty="0"/>
              <a:t>SAS v9.4 using PROC SURVEYFREQ</a:t>
            </a:r>
          </a:p>
          <a:p>
            <a:pPr lvl="1"/>
            <a:r>
              <a:rPr lang="en-US" sz="2000" dirty="0"/>
              <a:t>Accommodate survey sampling methods </a:t>
            </a:r>
          </a:p>
          <a:p>
            <a:r>
              <a:rPr lang="en-US" sz="2400" dirty="0"/>
              <a:t>Final survey weights are provided by the CDC for each survey year</a:t>
            </a:r>
          </a:p>
          <a:p>
            <a:pPr lvl="1"/>
            <a:r>
              <a:rPr lang="en-US" sz="2000" dirty="0"/>
              <a:t>Adjusted to correct for multiple cycles (2018-2020) </a:t>
            </a:r>
          </a:p>
          <a:p>
            <a:r>
              <a:rPr lang="en-US" sz="2400" dirty="0"/>
              <a:t>Prevalence estimates and 95% confidence intervals provided for all workers  employed/out of work &lt;1-year with a valid industry code </a:t>
            </a:r>
          </a:p>
          <a:p>
            <a:r>
              <a:rPr lang="en-US" sz="2400" dirty="0"/>
              <a:t>Prevalence estimates were suppressed for sub-groups:</a:t>
            </a:r>
          </a:p>
          <a:p>
            <a:pPr lvl="1"/>
            <a:r>
              <a:rPr lang="en-US" sz="2000" dirty="0"/>
              <a:t>Sample size: n&lt;50</a:t>
            </a:r>
          </a:p>
          <a:p>
            <a:pPr lvl="1"/>
            <a:r>
              <a:rPr lang="en-US" sz="2000" dirty="0"/>
              <a:t>High variance: Coefficient of Variation&gt;0.30 </a:t>
            </a:r>
          </a:p>
          <a:p>
            <a:r>
              <a:rPr lang="en-US" sz="2400" dirty="0"/>
              <a:t>Significance (p&lt;0.05) determined by Rao-Scott chi-square tests comparing industry sub-groups to all workers</a:t>
            </a:r>
          </a:p>
        </p:txBody>
      </p:sp>
    </p:spTree>
    <p:extLst>
      <p:ext uri="{BB962C8B-B14F-4D97-AF65-F5344CB8AC3E}">
        <p14:creationId xmlns:p14="http://schemas.microsoft.com/office/powerpoint/2010/main" val="261299053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19738</TotalTime>
  <Words>2919</Words>
  <Application>Microsoft Macintosh PowerPoint</Application>
  <PresentationFormat>Widescreen</PresentationFormat>
  <Paragraphs>376</Paragraphs>
  <Slides>23</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Aptos</vt:lpstr>
      <vt:lpstr>Calibri</vt:lpstr>
      <vt:lpstr>Cooper Hewitt</vt:lpstr>
      <vt:lpstr>Gill Sans MT</vt:lpstr>
      <vt:lpstr>SourceSansProRegular</vt:lpstr>
      <vt:lpstr>Symbol</vt:lpstr>
      <vt:lpstr>Tahoma</vt:lpstr>
      <vt:lpstr>Wingdings 2</vt:lpstr>
      <vt:lpstr>Dividend</vt:lpstr>
      <vt:lpstr>Does the Prevalence of Inadequate Access to Healthcare Services Differ by Industry?  (Illinois BRFSS, 2018-2020) </vt:lpstr>
      <vt:lpstr>Background </vt:lpstr>
      <vt:lpstr>Background</vt:lpstr>
      <vt:lpstr>Background</vt:lpstr>
      <vt:lpstr>Objective</vt:lpstr>
      <vt:lpstr>Learning Objectives</vt:lpstr>
      <vt:lpstr>Methods – Survey Design </vt:lpstr>
      <vt:lpstr>Methods – Industry Categorization</vt:lpstr>
      <vt:lpstr>Methods – Statistical Analysis</vt:lpstr>
      <vt:lpstr>Distribution of Illinois Workforce in the US Census American Community Survey (ACS) &amp; BRFSS, 2018-2020</vt:lpstr>
      <vt:lpstr>Results: Percentage of IL Workers Without HealthCare Coverage by Industry</vt:lpstr>
      <vt:lpstr>Results: Percentage of IL Workers Without a Personal Physician by Industry</vt:lpstr>
      <vt:lpstr>Results: Percentage of IL Workers Reporting They Could Not See a Doctor Due to Cost in The Past Year by Industry</vt:lpstr>
      <vt:lpstr>Discussion - Accommodation &amp; Food Services (AFS)  </vt:lpstr>
      <vt:lpstr>Discussion - Accommodation &amp; Food Services (AFS)  </vt:lpstr>
      <vt:lpstr>Discussion – Construction </vt:lpstr>
      <vt:lpstr>Discussion – Healthcare &amp; Social Assistance (HSS) </vt:lpstr>
      <vt:lpstr>Discussion – Additional Industries of Concern </vt:lpstr>
      <vt:lpstr>Strengths &amp; Limitations</vt:lpstr>
      <vt:lpstr>Future Work</vt:lpstr>
      <vt:lpstr>Conclusions</vt:lpstr>
      <vt:lpstr>THANK YOU!</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the Prevalence of Inadequate Access to Healthcare Services Differ by Industry? (Illinois BRFSS, 2018-2020)</dc:title>
  <dc:creator>Cerpa, Meghan</dc:creator>
  <cp:lastModifiedBy>Cerpa, Meghan</cp:lastModifiedBy>
  <cp:revision>297</cp:revision>
  <dcterms:created xsi:type="dcterms:W3CDTF">2024-04-02T18:16:45Z</dcterms:created>
  <dcterms:modified xsi:type="dcterms:W3CDTF">2024-04-17T12:50:59Z</dcterms:modified>
</cp:coreProperties>
</file>